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6" r:id="rId5"/>
    <p:sldId id="257" r:id="rId6"/>
    <p:sldId id="1769" r:id="rId7"/>
    <p:sldId id="1855" r:id="rId8"/>
    <p:sldId id="1858" r:id="rId9"/>
    <p:sldId id="294" r:id="rId10"/>
    <p:sldId id="289" r:id="rId11"/>
    <p:sldId id="293" r:id="rId12"/>
    <p:sldId id="414" r:id="rId13"/>
    <p:sldId id="308" r:id="rId14"/>
    <p:sldId id="1845" r:id="rId15"/>
    <p:sldId id="1848" r:id="rId16"/>
    <p:sldId id="1857" r:id="rId17"/>
    <p:sldId id="1843" r:id="rId18"/>
    <p:sldId id="1836" r:id="rId19"/>
    <p:sldId id="1850" r:id="rId20"/>
    <p:sldId id="1852" r:id="rId21"/>
    <p:sldId id="305" r:id="rId22"/>
    <p:sldId id="306" r:id="rId23"/>
    <p:sldId id="299" r:id="rId24"/>
    <p:sldId id="298" r:id="rId25"/>
    <p:sldId id="307" r:id="rId26"/>
    <p:sldId id="1859" r:id="rId27"/>
  </p:sldIdLst>
  <p:sldSz cx="9001125" cy="72009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16419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3635" autoAdjust="0"/>
  </p:normalViewPr>
  <p:slideViewPr>
    <p:cSldViewPr>
      <p:cViewPr varScale="1">
        <p:scale>
          <a:sx n="58" d="100"/>
          <a:sy n="58" d="100"/>
        </p:scale>
        <p:origin x="1930" y="67"/>
      </p:cViewPr>
      <p:guideLst>
        <p:guide orient="horz" pos="226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vmkfb.se\Homefolders\Personal\li600\Documents\Linda\Bostads%20kalkyler%20investeringar\&#197;rliga%20investeringar%20och%20underh&#229;ll%202012-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vmkfb.se\Homefolders\Personal\li600\Documents\Linda\Bostads%20kalkyler%20investeringar\&#197;rliga%20investeringar%20och%20underh&#229;ll%202012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vmkfb.se\Homefolders\Personal\li600\Documents\Linda\Bostads%20kalkyler%20investeringar\Investeringar%202024-203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ad.vmkfb.se\Homefolders\Personal\li600\Documents\Linda\Fastighet\Fastighet%20v&#228;rdering%20v&#229;rde&#229;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Årliga investeringar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Blad1!$B$4:$L$4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Blad1!$B$5:$L$5</c:f>
              <c:numCache>
                <c:formatCode>#,##0</c:formatCode>
                <c:ptCount val="11"/>
                <c:pt idx="0">
                  <c:v>13551</c:v>
                </c:pt>
                <c:pt idx="1">
                  <c:v>49807</c:v>
                </c:pt>
                <c:pt idx="2">
                  <c:v>31942</c:v>
                </c:pt>
                <c:pt idx="3">
                  <c:v>29623</c:v>
                </c:pt>
                <c:pt idx="4">
                  <c:v>137201</c:v>
                </c:pt>
                <c:pt idx="5">
                  <c:v>11283</c:v>
                </c:pt>
                <c:pt idx="6">
                  <c:v>88579</c:v>
                </c:pt>
                <c:pt idx="7">
                  <c:v>31707</c:v>
                </c:pt>
                <c:pt idx="8">
                  <c:v>31306</c:v>
                </c:pt>
                <c:pt idx="9">
                  <c:v>46575</c:v>
                </c:pt>
                <c:pt idx="10">
                  <c:v>28824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1-499D-B736-83105C28A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2944368"/>
        <c:axId val="552945088"/>
      </c:barChart>
      <c:catAx>
        <c:axId val="55294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45088"/>
        <c:crosses val="autoZero"/>
        <c:auto val="1"/>
        <c:lblAlgn val="ctr"/>
        <c:lblOffset val="100"/>
        <c:noMultiLvlLbl val="0"/>
      </c:catAx>
      <c:valAx>
        <c:axId val="55294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4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Blad1!$A$16</c:f>
              <c:strCache>
                <c:ptCount val="1"/>
                <c:pt idx="0">
                  <c:v>Skulder till kreditinstitut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Blad1!$B$15:$L$15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Blad1!$B$16:$L$16</c:f>
              <c:numCache>
                <c:formatCode>#,##0</c:formatCode>
                <c:ptCount val="11"/>
                <c:pt idx="0">
                  <c:v>636396</c:v>
                </c:pt>
                <c:pt idx="1">
                  <c:v>653527</c:v>
                </c:pt>
                <c:pt idx="2">
                  <c:v>654493</c:v>
                </c:pt>
                <c:pt idx="3">
                  <c:v>727625</c:v>
                </c:pt>
                <c:pt idx="4">
                  <c:v>704625</c:v>
                </c:pt>
                <c:pt idx="5">
                  <c:v>783125</c:v>
                </c:pt>
                <c:pt idx="6">
                  <c:v>724750</c:v>
                </c:pt>
                <c:pt idx="7">
                  <c:v>749290</c:v>
                </c:pt>
                <c:pt idx="8">
                  <c:v>744300</c:v>
                </c:pt>
                <c:pt idx="9">
                  <c:v>739370</c:v>
                </c:pt>
                <c:pt idx="10">
                  <c:v>794410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E-4754-8C98-878789DDE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095680"/>
        <c:axId val="547098200"/>
      </c:areaChart>
      <c:catAx>
        <c:axId val="5470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7098200"/>
        <c:crosses val="autoZero"/>
        <c:auto val="1"/>
        <c:lblAlgn val="ctr"/>
        <c:lblOffset val="100"/>
        <c:noMultiLvlLbl val="0"/>
      </c:catAx>
      <c:valAx>
        <c:axId val="54709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7095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Blad1!$A$58:$B$58</c:f>
              <c:strCache>
                <c:ptCount val="2"/>
                <c:pt idx="0">
                  <c:v>Aktiverat underhåll/komponent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Blad1!$C$57:$L$57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Blad1!$C$58:$L$58</c:f>
              <c:numCache>
                <c:formatCode>#,##0</c:formatCode>
                <c:ptCount val="10"/>
                <c:pt idx="0">
                  <c:v>92.093499999999992</c:v>
                </c:pt>
                <c:pt idx="1">
                  <c:v>85.491</c:v>
                </c:pt>
                <c:pt idx="2">
                  <c:v>98.311000000000007</c:v>
                </c:pt>
                <c:pt idx="3">
                  <c:v>86.457999999999998</c:v>
                </c:pt>
                <c:pt idx="4">
                  <c:v>71.674300000000002</c:v>
                </c:pt>
                <c:pt idx="5">
                  <c:v>173.0318</c:v>
                </c:pt>
                <c:pt idx="6">
                  <c:v>40.485599999999998</c:v>
                </c:pt>
                <c:pt idx="7">
                  <c:v>37.982799999999997</c:v>
                </c:pt>
                <c:pt idx="8">
                  <c:v>25.229599999999998</c:v>
                </c:pt>
                <c:pt idx="9">
                  <c:v>25.734999999999999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8-40A1-B691-09D9397DADD7}"/>
            </c:ext>
          </c:extLst>
        </c:ser>
        <c:ser>
          <c:idx val="1"/>
          <c:order val="1"/>
          <c:tx>
            <c:strRef>
              <c:f>Blad1!$A$59:$B$59</c:f>
              <c:strCache>
                <c:ptCount val="2"/>
                <c:pt idx="0">
                  <c:v>Nyproduktion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Blad1!$C$57:$L$57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Blad1!$C$59:$L$59</c:f>
              <c:numCache>
                <c:formatCode>#,##0</c:formatCode>
                <c:ptCount val="10"/>
                <c:pt idx="0">
                  <c:v>0</c:v>
                </c:pt>
                <c:pt idx="1">
                  <c:v>83.287999999999997</c:v>
                </c:pt>
                <c:pt idx="2">
                  <c:v>83.287999999999997</c:v>
                </c:pt>
                <c:pt idx="3">
                  <c:v>115.93600000000001</c:v>
                </c:pt>
                <c:pt idx="4">
                  <c:v>77</c:v>
                </c:pt>
                <c:pt idx="5">
                  <c:v>80.5</c:v>
                </c:pt>
                <c:pt idx="6">
                  <c:v>80.5</c:v>
                </c:pt>
                <c:pt idx="7">
                  <c:v>84</c:v>
                </c:pt>
                <c:pt idx="8">
                  <c:v>84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8-40A1-B691-09D9397DAD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3340400"/>
        <c:axId val="803340760"/>
      </c:barChart>
      <c:catAx>
        <c:axId val="8033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3340760"/>
        <c:crosses val="autoZero"/>
        <c:auto val="1"/>
        <c:lblAlgn val="ctr"/>
        <c:lblOffset val="100"/>
        <c:noMultiLvlLbl val="0"/>
      </c:catAx>
      <c:valAx>
        <c:axId val="80334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334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'Diagram på värdeår'!$A$4:$A$72</cx:f>
        <cx:lvl ptCount="69">
          <cx:pt idx="0">Drotten 7</cx:pt>
          <cx:pt idx="1">Kvarnen 6</cx:pt>
          <cx:pt idx="2">Kvarnen 9</cx:pt>
          <cx:pt idx="3">Kvarnen 7</cx:pt>
          <cx:pt idx="4">Freja 10</cx:pt>
          <cx:pt idx="5">Bergtorpet 1:2</cx:pt>
          <cx:pt idx="6">Ran 2</cx:pt>
          <cx:pt idx="7">Lage 11</cx:pt>
          <cx:pt idx="8">Bergtorpet 1:3</cx:pt>
          <cx:pt idx="9">Hallonet 1</cx:pt>
          <cx:pt idx="10">Hallonet 2</cx:pt>
          <cx:pt idx="11">Lingonet 3</cx:pt>
          <cx:pt idx="12">Munktorps Prästgård 1:11</cx:pt>
          <cx:pt idx="13">Lingonet 2</cx:pt>
          <cx:pt idx="14">Vanadis 8</cx:pt>
          <cx:pt idx="15">Bertil 3</cx:pt>
          <cx:pt idx="16">Lingonet 4</cx:pt>
          <cx:pt idx="17">Adils 15</cx:pt>
          <cx:pt idx="18">Lingonet 1</cx:pt>
          <cx:pt idx="19">Hallonet 3</cx:pt>
          <cx:pt idx="20">Agne 12</cx:pt>
          <cx:pt idx="21">Nygård 2</cx:pt>
          <cx:pt idx="22">Ekbacken 24:1</cx:pt>
          <cx:pt idx="23">Nygård 4</cx:pt>
          <cx:pt idx="24">Sorby 2:79</cx:pt>
          <cx:pt idx="25">Kvarnhjulet 3</cx:pt>
          <cx:pt idx="26">Bergslagsgärdet 3:1</cx:pt>
          <cx:pt idx="27">Blenda 15</cx:pt>
          <cx:pt idx="28">Grönsiskan 39</cx:pt>
          <cx:pt idx="29">Kvarnen 8</cx:pt>
          <cx:pt idx="30">Nide 12</cx:pt>
          <cx:pt idx="31">Nide 17</cx:pt>
          <cx:pt idx="32">Bergtorpet 1:1</cx:pt>
          <cx:pt idx="33">Nide 21</cx:pt>
          <cx:pt idx="34">Nygård 1</cx:pt>
          <cx:pt idx="35">Skatteväktaren 5</cx:pt>
          <cx:pt idx="36">Nibblesbacke 1:10</cx:pt>
          <cx:pt idx="37">Berguven 1</cx:pt>
          <cx:pt idx="38">Menja 5</cx:pt>
          <cx:pt idx="39">Loke 1</cx:pt>
          <cx:pt idx="40">Citronfjärilen 1</cx:pt>
          <cx:pt idx="41">Nide 20</cx:pt>
          <cx:pt idx="42">Nygård 3</cx:pt>
          <cx:pt idx="43">Videsvärmaren 1</cx:pt>
          <cx:pt idx="44">Alfhem 7</cx:pt>
          <cx:pt idx="45">Pilspetsen 3</cx:pt>
          <cx:pt idx="46">Nide 22</cx:pt>
          <cx:pt idx="47">Offerstenen 1</cx:pt>
          <cx:pt idx="48">Offerstenen 2</cx:pt>
          <cx:pt idx="49">Tunadal 43</cx:pt>
          <cx:pt idx="50">Bergtorpet 1:2</cx:pt>
          <cx:pt idx="51">Ale 9</cx:pt>
          <cx:pt idx="52">Äppelblomsviveln 1</cx:pt>
          <cx:pt idx="53">Anar 1</cx:pt>
          <cx:pt idx="54">Huld 14</cx:pt>
          <cx:pt idx="55">Immanuel 5</cx:pt>
          <cx:pt idx="56">Brage 7</cx:pt>
          <cx:pt idx="57">Bergtorpet 1:4</cx:pt>
          <cx:pt idx="58">Hake 5</cx:pt>
          <cx:pt idx="59">Hake 6</cx:pt>
          <cx:pt idx="60">Adils 16</cx:pt>
          <cx:pt idx="61">Anund 1</cx:pt>
          <cx:pt idx="62">Bergslagsgärdet 11:2</cx:pt>
          <cx:pt idx="63">Gruset 3</cx:pt>
          <cx:pt idx="64">Nygård 7 och 8</cx:pt>
          <cx:pt idx="65">Ran 10</cx:pt>
          <cx:pt idx="66">Sorby 2:89</cx:pt>
          <cx:pt idx="67">Tunadal 39</cx:pt>
          <cx:pt idx="68">Öster Kolsva 6:2</cx:pt>
        </cx:lvl>
      </cx:strDim>
      <cx:numDim type="val">
        <cx:f>'Diagram på värdeår'!$B$4:$B$72</cx:f>
        <cx:lvl ptCount="69" formatCode="Standard">
          <cx:pt idx="0">1930</cx:pt>
          <cx:pt idx="1">1946</cx:pt>
          <cx:pt idx="2">1947</cx:pt>
          <cx:pt idx="3">1949</cx:pt>
          <cx:pt idx="4">1952</cx:pt>
          <cx:pt idx="5">1956</cx:pt>
          <cx:pt idx="6">1956</cx:pt>
          <cx:pt idx="7">1957</cx:pt>
          <cx:pt idx="8">1959</cx:pt>
          <cx:pt idx="9">1960</cx:pt>
          <cx:pt idx="10">1960</cx:pt>
          <cx:pt idx="11">1961</cx:pt>
          <cx:pt idx="12">1961</cx:pt>
          <cx:pt idx="13">1962</cx:pt>
          <cx:pt idx="14">1962</cx:pt>
          <cx:pt idx="15">1964</cx:pt>
          <cx:pt idx="16">1964</cx:pt>
          <cx:pt idx="17">1965</cx:pt>
          <cx:pt idx="18">1965</cx:pt>
          <cx:pt idx="19">1966</cx:pt>
          <cx:pt idx="20">1967</cx:pt>
          <cx:pt idx="21">1967</cx:pt>
          <cx:pt idx="22">1968</cx:pt>
          <cx:pt idx="23">1968</cx:pt>
          <cx:pt idx="24">1968</cx:pt>
          <cx:pt idx="25">1969</cx:pt>
          <cx:pt idx="26">1970</cx:pt>
          <cx:pt idx="27">1970</cx:pt>
          <cx:pt idx="28">1970</cx:pt>
          <cx:pt idx="29">1970</cx:pt>
          <cx:pt idx="30">1970</cx:pt>
          <cx:pt idx="31">1970</cx:pt>
          <cx:pt idx="32">1972</cx:pt>
          <cx:pt idx="33">1975</cx:pt>
          <cx:pt idx="34">1975</cx:pt>
          <cx:pt idx="35">1975</cx:pt>
          <cx:pt idx="36">1978</cx:pt>
          <cx:pt idx="37">1980</cx:pt>
          <cx:pt idx="38">1980</cx:pt>
          <cx:pt idx="39">1981</cx:pt>
          <cx:pt idx="40">1982</cx:pt>
          <cx:pt idx="41">1982</cx:pt>
          <cx:pt idx="42">1985.1989000000001</cx:pt>
          <cx:pt idx="43">1986</cx:pt>
          <cx:pt idx="44">1987</cx:pt>
          <cx:pt idx="45">1987</cx:pt>
          <cx:pt idx="46">1988</cx:pt>
          <cx:pt idx="47">1988</cx:pt>
          <cx:pt idx="48">1988</cx:pt>
          <cx:pt idx="49">1988</cx:pt>
          <cx:pt idx="50">1989</cx:pt>
          <cx:pt idx="51">1990.1992</cx:pt>
          <cx:pt idx="52">1991</cx:pt>
          <cx:pt idx="53">1992</cx:pt>
          <cx:pt idx="54">1992</cx:pt>
          <cx:pt idx="55">1992</cx:pt>
          <cx:pt idx="56">2004</cx:pt>
          <cx:pt idx="57">2015</cx:pt>
          <cx:pt idx="58">2016</cx:pt>
          <cx:pt idx="59">2018</cx:pt>
        </cx:lvl>
      </cx:numDim>
    </cx:data>
  </cx:chartData>
  <cx:chart>
    <cx:plotArea>
      <cx:plotAreaRegion>
        <cx:series layoutId="clusteredColumn" uniqueId="{5A5EAC24-114E-4A08-8F33-48DAD23E480C}">
          <cx:dataId val="0"/>
          <cx:layoutPr>
            <cx:binning intervalClosed="r"/>
          </cx:layoutPr>
        </cx:series>
      </cx:plotAreaRegion>
      <cx:axis id="0">
        <cx:catScaling gapWidth="0"/>
        <cx:title>
          <cx:tx>
            <cx:txData>
              <cx:v>År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200" b="1"/>
              </a:pPr>
              <a:r>
                <a:rPr lang="sv-SE" sz="1500" b="1" i="0" u="none" strike="noStrike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År</a:t>
              </a:r>
            </a:p>
          </cx:txPr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/>
            </a:pPr>
            <a:endParaRPr lang="sv-SE" sz="14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r>
                  <a:rPr lang="sv-SE" sz="1500" b="1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/>
                  </a:rPr>
                  <a:t>Antal</a:t>
                </a:r>
                <a:r>
                  <a:rPr lang="sv-SE" sz="1500" b="0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/>
                  </a:rPr>
                  <a:t> </a:t>
                </a:r>
                <a:r>
                  <a:rPr lang="sv-SE" sz="1500" b="1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/>
                  </a:rPr>
                  <a:t>fastigheter</a:t>
                </a:r>
              </a:p>
            </cx:rich>
          </cx:tx>
        </cx:title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5873" tIns="47936" rIns="95873" bIns="479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873" tIns="47936" rIns="95873" bIns="47936" rtlCol="0"/>
          <a:lstStyle>
            <a:lvl1pPr algn="r">
              <a:defRPr sz="1200"/>
            </a:lvl1pPr>
          </a:lstStyle>
          <a:p>
            <a:fld id="{C0FFA6C6-C4EA-4875-BE52-7EC0D6C98C11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873" tIns="47936" rIns="95873" bIns="479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873" tIns="47936" rIns="95873" bIns="47936" rtlCol="0" anchor="b"/>
          <a:lstStyle>
            <a:lvl1pPr algn="r">
              <a:defRPr sz="1200"/>
            </a:lvl1pPr>
          </a:lstStyle>
          <a:p>
            <a:fld id="{2B8B9ECA-0F54-4956-8351-381BCD8BAE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0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861" cy="497333"/>
          </a:xfrm>
          <a:prstGeom prst="rect">
            <a:avLst/>
          </a:prstGeom>
        </p:spPr>
        <p:txBody>
          <a:bodyPr vert="horz" lIns="88509" tIns="44255" rIns="88509" bIns="44255" rtlCol="0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296" y="2"/>
            <a:ext cx="2945861" cy="497333"/>
          </a:xfrm>
          <a:prstGeom prst="rect">
            <a:avLst/>
          </a:prstGeom>
        </p:spPr>
        <p:txBody>
          <a:bodyPr vert="horz" lIns="88509" tIns="44255" rIns="88509" bIns="44255" rtlCol="0"/>
          <a:lstStyle>
            <a:lvl1pPr algn="r">
              <a:defRPr sz="1100"/>
            </a:lvl1pPr>
          </a:lstStyle>
          <a:p>
            <a:fld id="{93999D58-7DB6-4A57-BBAA-D1994ADA7E6F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04925" y="1241425"/>
            <a:ext cx="41878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09" tIns="44255" rIns="88509" bIns="4425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65" y="4777783"/>
            <a:ext cx="5438748" cy="3907834"/>
          </a:xfrm>
          <a:prstGeom prst="rect">
            <a:avLst/>
          </a:prstGeom>
        </p:spPr>
        <p:txBody>
          <a:bodyPr vert="horz" lIns="88509" tIns="44255" rIns="88509" bIns="44255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429306"/>
            <a:ext cx="2945861" cy="497333"/>
          </a:xfrm>
          <a:prstGeom prst="rect">
            <a:avLst/>
          </a:prstGeom>
        </p:spPr>
        <p:txBody>
          <a:bodyPr vert="horz" lIns="88509" tIns="44255" rIns="88509" bIns="44255" rtlCol="0" anchor="b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296" y="9429306"/>
            <a:ext cx="2945861" cy="497333"/>
          </a:xfrm>
          <a:prstGeom prst="rect">
            <a:avLst/>
          </a:prstGeom>
        </p:spPr>
        <p:txBody>
          <a:bodyPr vert="horz" lIns="88509" tIns="44255" rIns="88509" bIns="44255" rtlCol="0" anchor="b"/>
          <a:lstStyle>
            <a:lvl1pPr algn="r">
              <a:defRPr sz="1100"/>
            </a:lvl1pPr>
          </a:lstStyle>
          <a:p>
            <a:fld id="{5FAA0FD1-87C9-45F9-8538-A76FCAC073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0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15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>
            <a:extLst>
              <a:ext uri="{FF2B5EF4-FFF2-40B4-BE49-F238E27FC236}">
                <a16:creationId xmlns:a16="http://schemas.microsoft.com/office/drawing/2014/main" id="{48925221-37FB-0F4F-BCFE-609BAF05C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tshållare för anteckningar 2">
            <a:extLst>
              <a:ext uri="{FF2B5EF4-FFF2-40B4-BE49-F238E27FC236}">
                <a16:creationId xmlns:a16="http://schemas.microsoft.com/office/drawing/2014/main" id="{FF85254E-9263-A5E8-A059-0965EBD5D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/>
          </a:p>
        </p:txBody>
      </p:sp>
      <p:sp>
        <p:nvSpPr>
          <p:cNvPr id="32772" name="Platshållare för bildnummer 3">
            <a:extLst>
              <a:ext uri="{FF2B5EF4-FFF2-40B4-BE49-F238E27FC236}">
                <a16:creationId xmlns:a16="http://schemas.microsoft.com/office/drawing/2014/main" id="{F33F1D58-B14C-D82E-E79E-DEDB2B19F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87B888-D09A-4ABA-9335-A85F45CD9737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14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>
            <a:extLst>
              <a:ext uri="{FF2B5EF4-FFF2-40B4-BE49-F238E27FC236}">
                <a16:creationId xmlns:a16="http://schemas.microsoft.com/office/drawing/2014/main" id="{A52A54AD-65AC-0A5A-6271-56B601BB7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Platshållare för anteckningar 2">
            <a:extLst>
              <a:ext uri="{FF2B5EF4-FFF2-40B4-BE49-F238E27FC236}">
                <a16:creationId xmlns:a16="http://schemas.microsoft.com/office/drawing/2014/main" id="{31EBEEE3-728B-A0DD-5C49-50538EC95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Innan nybyggnad på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Tunadal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finns där 64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lgh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som ingår i trygghetsboendet, samt 68 som ligger i husen intill som är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kbabs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totalt 132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lgh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 området finns 97 parkeringsplatser, varav 19 besöksplatser och 13 outhyrda platser i okt23. Kommunen hyr 9 platser. Det är helt fri parkering utan tidsgräns längs med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Virgatan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sv-SE" altLang="sv-SE" dirty="0"/>
          </a:p>
        </p:txBody>
      </p:sp>
      <p:sp>
        <p:nvSpPr>
          <p:cNvPr id="25604" name="Platshållare för bildnummer 3">
            <a:extLst>
              <a:ext uri="{FF2B5EF4-FFF2-40B4-BE49-F238E27FC236}">
                <a16:creationId xmlns:a16="http://schemas.microsoft.com/office/drawing/2014/main" id="{B7AE6CE5-45C1-C618-2D2A-487B79B21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A4BE40-21BB-4F8E-A532-E0C6F8FF248C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tshållare för bildobjekt 1">
            <a:extLst>
              <a:ext uri="{FF2B5EF4-FFF2-40B4-BE49-F238E27FC236}">
                <a16:creationId xmlns:a16="http://schemas.microsoft.com/office/drawing/2014/main" id="{2A01E96B-4026-2069-6BB7-79F0F3DED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tshållare för anteckningar 2">
            <a:extLst>
              <a:ext uri="{FF2B5EF4-FFF2-40B4-BE49-F238E27FC236}">
                <a16:creationId xmlns:a16="http://schemas.microsoft.com/office/drawing/2014/main" id="{AC88FF83-813E-FFBC-76AB-4B49ED6BE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/>
          </a:p>
        </p:txBody>
      </p:sp>
      <p:sp>
        <p:nvSpPr>
          <p:cNvPr id="27652" name="Platshållare för bildnummer 3">
            <a:extLst>
              <a:ext uri="{FF2B5EF4-FFF2-40B4-BE49-F238E27FC236}">
                <a16:creationId xmlns:a16="http://schemas.microsoft.com/office/drawing/2014/main" id="{873ACFF1-F6F4-91B4-1176-A7A961335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1C01DE-8855-4805-A8B5-F4912A951B8D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2029 sticker ut: UH = Stora boenden på Nygård uppgraderas/byggs om, energispar, ROT, nyproduktion i enlighet med ägardirektiv.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59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Investeringarna uppgår till 1425 på 10 år långa skulder ökar från 561 mkr till 1416 =855 mkr</a:t>
            </a:r>
          </a:p>
          <a:p>
            <a:r>
              <a:rPr lang="sv-SE" dirty="0"/>
              <a:t>855/1425=60%   Självfinansieringsgrad =40%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182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94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Bolaget klarar av att genomföra Investeringar och UH med nyckeltal som gäller idag.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28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Rekordåret 2017 hade vi nästan 100 intressenter per </a:t>
            </a:r>
            <a:r>
              <a:rPr lang="sv-SE" dirty="0" err="1"/>
              <a:t>lgh</a:t>
            </a:r>
            <a:r>
              <a:rPr lang="sv-SE" dirty="0"/>
              <a:t>, idag har 17 intressenter per </a:t>
            </a:r>
            <a:r>
              <a:rPr lang="sv-SE" dirty="0" err="1"/>
              <a:t>lgh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1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Flest fastigheter  </a:t>
            </a:r>
            <a:r>
              <a:rPr lang="sv-SE" dirty="0" err="1"/>
              <a:t>värdeår</a:t>
            </a:r>
            <a:r>
              <a:rPr lang="sv-SE" dirty="0"/>
              <a:t> 1960-1975, där ligger behovet av att rota fastigheterna. </a:t>
            </a:r>
          </a:p>
          <a:p>
            <a:endParaRPr lang="sv-SE" dirty="0"/>
          </a:p>
          <a:p>
            <a:r>
              <a:rPr lang="sv-SE" dirty="0"/>
              <a:t>Brage 7 (bankhuset) </a:t>
            </a:r>
            <a:r>
              <a:rPr lang="sv-SE" dirty="0" err="1"/>
              <a:t>värdeår</a:t>
            </a:r>
            <a:r>
              <a:rPr lang="sv-SE" dirty="0"/>
              <a:t> 1930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24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investerat ca 500 </a:t>
            </a:r>
            <a:r>
              <a:rPr lang="sv-SE" dirty="0" err="1"/>
              <a:t>milj</a:t>
            </a:r>
            <a:r>
              <a:rPr lang="sv-SE" dirty="0"/>
              <a:t> på 10 år.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76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Lånen har ökat  från 636 mkr 2012 till nästan 800 mkr 2022  </a:t>
            </a:r>
            <a:r>
              <a:rPr lang="sv-SE" b="1" dirty="0" err="1"/>
              <a:t>diff</a:t>
            </a:r>
            <a:r>
              <a:rPr lang="sv-SE" b="1" dirty="0"/>
              <a:t> 160 mkr</a:t>
            </a:r>
          </a:p>
          <a:p>
            <a:endParaRPr lang="sv-SE" dirty="0"/>
          </a:p>
          <a:p>
            <a:r>
              <a:rPr lang="sv-SE" dirty="0"/>
              <a:t>158/500=32%har vi finansierat med externa lån </a:t>
            </a:r>
            <a:r>
              <a:rPr lang="sv-SE" b="1" dirty="0"/>
              <a:t>Mao har vi endast lånat 160 </a:t>
            </a:r>
            <a:r>
              <a:rPr lang="sv-SE" b="1" dirty="0" err="1"/>
              <a:t>milj</a:t>
            </a:r>
            <a:r>
              <a:rPr lang="sv-SE" b="1" dirty="0"/>
              <a:t> för att kunna genomföra investeringar på totalt 500 </a:t>
            </a:r>
            <a:r>
              <a:rPr lang="sv-SE" b="1" dirty="0" err="1"/>
              <a:t>milj</a:t>
            </a:r>
            <a:r>
              <a:rPr lang="sv-SE" b="1" dirty="0"/>
              <a:t>- </a:t>
            </a:r>
          </a:p>
          <a:p>
            <a:endParaRPr lang="sv-SE" dirty="0"/>
          </a:p>
          <a:p>
            <a:r>
              <a:rPr lang="sv-SE" dirty="0"/>
              <a:t>100-32=68% självfinansieringsgrad.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1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1A149DE7-939E-1710-964D-3CB1B6567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0C4FF3C7-5D55-D118-EE6A-10359CA4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/>
              <a:t>Vi har byggt upp stabil ekonom grund genom åren. Det egna kapitalet har stadigt ökat i förhållande till lånat kapital.</a:t>
            </a:r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78D3DE3B-EA1C-C1C1-C96E-824AB01D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300" indent="-28733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525" indent="-23018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3018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3018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A7ECDD-418E-4BCA-89B3-641B73456560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dirty="0"/>
              <a:t>Kommande tre åren innebär investeringar för ca 440 </a:t>
            </a:r>
            <a:r>
              <a:rPr lang="sv-SE" b="0" dirty="0" err="1"/>
              <a:t>milj</a:t>
            </a:r>
            <a:r>
              <a:rPr lang="sv-SE" b="0" dirty="0"/>
              <a:t> men ca 40 % av dessa räknar vi med att finansiera på egen hand, vilket blir ca 175 </a:t>
            </a:r>
            <a:r>
              <a:rPr lang="sv-SE" b="0" dirty="0" err="1"/>
              <a:t>milj</a:t>
            </a:r>
            <a:r>
              <a:rPr lang="sv-SE" b="0" dirty="0"/>
              <a:t> och lån 260 milj. </a:t>
            </a:r>
          </a:p>
          <a:p>
            <a:pPr marL="0" indent="0">
              <a:buNone/>
            </a:pPr>
            <a:r>
              <a:rPr lang="sv-SE" b="1" dirty="0"/>
              <a:t>Underhållsprojekt		</a:t>
            </a:r>
            <a:endParaRPr lang="sv-S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/>
              <a:t>Strömmen</a:t>
            </a:r>
          </a:p>
          <a:p>
            <a:pPr marL="0" indent="0">
              <a:buNone/>
            </a:pPr>
            <a:r>
              <a:rPr lang="sv-SE" dirty="0"/>
              <a:t>Särskilda boenden brand</a:t>
            </a:r>
          </a:p>
          <a:p>
            <a:pPr marL="0" indent="0">
              <a:buNone/>
            </a:pPr>
            <a:r>
              <a:rPr lang="sv-SE" dirty="0" err="1"/>
              <a:t>Sorby</a:t>
            </a:r>
            <a:r>
              <a:rPr lang="sv-SE" dirty="0"/>
              <a:t>/Ekliden</a:t>
            </a:r>
          </a:p>
          <a:p>
            <a:pPr marL="0" indent="0">
              <a:buNone/>
            </a:pPr>
            <a:r>
              <a:rPr lang="sv-SE" dirty="0"/>
              <a:t>Energisparprojekt</a:t>
            </a:r>
          </a:p>
          <a:p>
            <a:pPr marL="0" indent="0">
              <a:buNone/>
            </a:pPr>
            <a:r>
              <a:rPr lang="sv-SE" dirty="0"/>
              <a:t>ROT renovering</a:t>
            </a:r>
          </a:p>
          <a:p>
            <a:pPr marL="0" indent="0">
              <a:buNone/>
            </a:pPr>
            <a:r>
              <a:rPr lang="sv-SE" b="1" dirty="0"/>
              <a:t>Nyproduktion</a:t>
            </a:r>
          </a:p>
          <a:p>
            <a:pPr marL="0" indent="0">
              <a:buNone/>
            </a:pPr>
            <a:r>
              <a:rPr lang="sv-SE" dirty="0" err="1"/>
              <a:t>Tunadal</a:t>
            </a:r>
            <a:r>
              <a:rPr lang="sv-SE" dirty="0"/>
              <a:t> trygghetsboende</a:t>
            </a:r>
          </a:p>
          <a:p>
            <a:pPr marL="0" indent="0">
              <a:buNone/>
            </a:pPr>
            <a:r>
              <a:rPr lang="sv-SE" dirty="0"/>
              <a:t>Munktorp/</a:t>
            </a:r>
            <a:r>
              <a:rPr lang="sv-SE" dirty="0" err="1"/>
              <a:t>Sorby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A0FD1-87C9-45F9-8538-A76FCAC0737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09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505F37CB-6EFB-B488-82E4-68545E64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22A7EE9A-9FDF-34BA-1D4E-2EF3ADCD6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43B3CF25-5406-A0A3-105D-C72B4748C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5260E4-F5AB-4B81-A219-A549560C5501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C3676065-1409-AE58-5C8B-C6B298982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D0FE765C-2EA3-9D40-1CFB-D8ECDFEBF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/>
              <a:t>Höjning Bertil 738 kr/mån o </a:t>
            </a:r>
            <a:r>
              <a:rPr lang="sv-SE" altLang="sv-SE" dirty="0" err="1"/>
              <a:t>lgh</a:t>
            </a:r>
            <a:r>
              <a:rPr lang="sv-SE" altLang="sv-SE" dirty="0"/>
              <a:t> i genomsnitt. Ny </a:t>
            </a:r>
            <a:r>
              <a:rPr lang="sv-SE" altLang="sv-SE" dirty="0" err="1"/>
              <a:t>kvmhyra</a:t>
            </a:r>
            <a:r>
              <a:rPr lang="sv-SE" altLang="sv-SE" dirty="0"/>
              <a:t> efter blir 1089 kr/kvm (Blenda 1087 kr/kvm, </a:t>
            </a:r>
            <a:r>
              <a:rPr lang="sv-SE" altLang="sv-SE" dirty="0" err="1"/>
              <a:t>kbab</a:t>
            </a:r>
            <a:r>
              <a:rPr lang="sv-SE" altLang="sv-SE" dirty="0"/>
              <a:t> </a:t>
            </a:r>
            <a:r>
              <a:rPr lang="sv-SE" altLang="sv-SE" dirty="0" err="1"/>
              <a:t>tot</a:t>
            </a:r>
            <a:r>
              <a:rPr lang="sv-SE" altLang="sv-SE" dirty="0"/>
              <a:t> 1040 kr/kvm). Sen sänker vi hyran i snitt med 129 kr/mån för IMD varmvatten som debiteras separat.</a:t>
            </a:r>
          </a:p>
          <a:p>
            <a:r>
              <a:rPr lang="sv-SE" altLang="sv-SE" dirty="0"/>
              <a:t>Totalt 147 </a:t>
            </a:r>
            <a:r>
              <a:rPr lang="sv-SE" altLang="sv-SE" dirty="0" err="1"/>
              <a:t>lgh</a:t>
            </a:r>
            <a:r>
              <a:rPr lang="sv-SE" altLang="sv-SE" dirty="0"/>
              <a:t> i 5 huskroppar. 35 </a:t>
            </a:r>
            <a:r>
              <a:rPr lang="sv-SE" altLang="sv-SE" dirty="0" err="1"/>
              <a:t>st</a:t>
            </a:r>
            <a:r>
              <a:rPr lang="sv-SE" altLang="sv-SE" dirty="0"/>
              <a:t> som är äldre än 70+. Hälften av hyresgästerna har bott 6 år eller mer i sin </a:t>
            </a:r>
            <a:r>
              <a:rPr lang="sv-SE" altLang="sv-SE" dirty="0" err="1"/>
              <a:t>lgh</a:t>
            </a:r>
            <a:r>
              <a:rPr lang="sv-SE" altLang="sv-SE" dirty="0"/>
              <a:t>.</a:t>
            </a:r>
          </a:p>
          <a:p>
            <a:r>
              <a:rPr lang="sv-SE" altLang="sv-SE" dirty="0"/>
              <a:t>ROT Blenda ack utfall 21,7 mkr hittills, ROT Bertil 5,1 mkr hittills</a:t>
            </a:r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762E1073-D26C-40EE-3998-8B7788A0E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28733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3018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1313" indent="-23018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1688" indent="-230188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8C282B-63D3-4877-A727-09B42DB0B97E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5085" y="2236947"/>
            <a:ext cx="7650956" cy="1543526"/>
          </a:xfr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0169" y="4080510"/>
            <a:ext cx="630078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25816" y="288371"/>
            <a:ext cx="2025253" cy="6144101"/>
          </a:xfrm>
        </p:spPr>
        <p:txBody>
          <a:bodyPr vert="eaVert"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0056" y="288371"/>
            <a:ext cx="5925741" cy="61441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027" y="4627245"/>
            <a:ext cx="7650956" cy="1430179"/>
          </a:xfrm>
        </p:spPr>
        <p:txBody>
          <a:bodyPr anchor="t"/>
          <a:lstStyle>
            <a:lvl1pPr algn="l">
              <a:defRPr sz="4000" b="1" cap="all"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027" y="3052049"/>
            <a:ext cx="7650956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0056" y="168021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5572" y="168021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056" y="1611869"/>
            <a:ext cx="3977060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056" y="2283619"/>
            <a:ext cx="3977060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447" y="1611869"/>
            <a:ext cx="3978622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447" y="2283619"/>
            <a:ext cx="3978622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057" y="286702"/>
            <a:ext cx="2961308" cy="1220153"/>
          </a:xfrm>
        </p:spPr>
        <p:txBody>
          <a:bodyPr anchor="b"/>
          <a:lstStyle>
            <a:lvl1pPr algn="l">
              <a:defRPr sz="2000" b="1"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9190" y="286703"/>
            <a:ext cx="5031879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0057" y="1506856"/>
            <a:ext cx="2961308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4284" y="5040630"/>
            <a:ext cx="5400675" cy="595075"/>
          </a:xfrm>
        </p:spPr>
        <p:txBody>
          <a:bodyPr anchor="b"/>
          <a:lstStyle>
            <a:lvl1pPr algn="l">
              <a:defRPr sz="2000" b="1">
                <a:solidFill>
                  <a:srgbClr val="16419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4284" y="643414"/>
            <a:ext cx="5400675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4284" y="5635705"/>
            <a:ext cx="54006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3E-D1D4-4D1E-903D-130CE84F1CE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kbab bakgrund 1280x10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001125" cy="72009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056" y="1680211"/>
            <a:ext cx="8101013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8091" y="6840810"/>
            <a:ext cx="2100263" cy="311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3352-F9B7-4987-9E30-16145B15A863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75385" y="6840810"/>
            <a:ext cx="2850356" cy="313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372770" y="6840810"/>
            <a:ext cx="2100263" cy="313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313E-D1D4-4D1E-903D-130CE84F1CE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6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14/relationships/chartEx" Target="../charts/chartEx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kbab startsida 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1125" cy="72009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001125" cy="7200900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540122" y="720130"/>
            <a:ext cx="7920880" cy="17281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Bolagsdag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b="1" dirty="0">
                <a:solidFill>
                  <a:srgbClr val="164194"/>
                </a:solidFill>
                <a:latin typeface="+mj-lt"/>
                <a:ea typeface="+mj-ea"/>
                <a:cs typeface="+mj-cs"/>
              </a:rPr>
              <a:t>2023-11-29</a:t>
            </a: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-1" y="2520330"/>
            <a:ext cx="9001125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3200" b="1" i="1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 med framtidstro</a:t>
            </a:r>
            <a:r>
              <a:rPr lang="sv-SE" sz="3200" b="1" i="1" dirty="0">
                <a:solidFill>
                  <a:srgbClr val="164194"/>
                </a:solidFill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3200" b="1" i="1" dirty="0">
                <a:solidFill>
                  <a:srgbClr val="164194"/>
                </a:solidFill>
              </a:rPr>
              <a:t>Peter Landin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8AA80-52C8-E191-81BF-BFF3DB9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Planerade investeringar </a:t>
            </a:r>
            <a:br>
              <a:rPr lang="sv-SE" dirty="0"/>
            </a:br>
            <a:r>
              <a:rPr lang="sv-SE" dirty="0"/>
              <a:t>2024 – 2026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B88F1E-A3F1-B15A-073A-E59A63CF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59" y="1728242"/>
            <a:ext cx="8101013" cy="4752261"/>
          </a:xfrm>
        </p:spPr>
        <p:txBody>
          <a:bodyPr/>
          <a:lstStyle/>
          <a:p>
            <a:r>
              <a:rPr lang="sv-SE" sz="2800" b="1" dirty="0"/>
              <a:t>Aktiverat underhåll/</a:t>
            </a:r>
            <a:r>
              <a:rPr lang="sv-SE" sz="2800" dirty="0"/>
              <a:t>komponent: Ombyggnation lokaler, uppgradering särskilda boenden (brand mm), energisparprojekt samt ROT-renoveringar.</a:t>
            </a:r>
          </a:p>
          <a:p>
            <a:r>
              <a:rPr lang="sv-SE" sz="2800" b="1" dirty="0"/>
              <a:t>Nybyggnation</a:t>
            </a:r>
            <a:r>
              <a:rPr lang="sv-SE" sz="2800" dirty="0"/>
              <a:t>: Trygghetsboende </a:t>
            </a:r>
            <a:r>
              <a:rPr lang="sv-SE" sz="2800" dirty="0" err="1"/>
              <a:t>Tunadal</a:t>
            </a:r>
            <a:r>
              <a:rPr lang="sv-SE" sz="2800" dirty="0"/>
              <a:t>, påbörja ytterligare projekt.</a:t>
            </a:r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1A8DDAB-F8C7-5392-EDBF-1FE785493124}"/>
              </a:ext>
            </a:extLst>
          </p:cNvPr>
          <p:cNvGraphicFramePr>
            <a:graphicFrameLocks noGrp="1"/>
          </p:cNvGraphicFramePr>
          <p:nvPr/>
        </p:nvGraphicFramePr>
        <p:xfrm>
          <a:off x="972170" y="4730978"/>
          <a:ext cx="66727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37084939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62942961"/>
                    </a:ext>
                  </a:extLst>
                </a:gridCol>
                <a:gridCol w="1548204">
                  <a:extLst>
                    <a:ext uri="{9D8B030D-6E8A-4147-A177-3AD203B41FA5}">
                      <a16:colId xmlns:a16="http://schemas.microsoft.com/office/drawing/2014/main" val="3076724443"/>
                    </a:ext>
                  </a:extLst>
                </a:gridCol>
                <a:gridCol w="1668196">
                  <a:extLst>
                    <a:ext uri="{9D8B030D-6E8A-4147-A177-3AD203B41FA5}">
                      <a16:colId xmlns:a16="http://schemas.microsoft.com/office/drawing/2014/main" val="345284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Mkr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9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Underhållsprojekt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4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Nybyggnation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b="1" dirty="0"/>
                        <a:t>Summa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b="1" dirty="0"/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11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02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3">
            <a:extLst>
              <a:ext uri="{FF2B5EF4-FFF2-40B4-BE49-F238E27FC236}">
                <a16:creationId xmlns:a16="http://schemas.microsoft.com/office/drawing/2014/main" id="{A5C5AE1D-CCE8-0916-7FE9-57DFADE0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ROT  Bakgrund </a:t>
            </a:r>
          </a:p>
        </p:txBody>
      </p:sp>
      <p:sp>
        <p:nvSpPr>
          <p:cNvPr id="15363" name="Platshållare för innehåll 4">
            <a:extLst>
              <a:ext uri="{FF2B5EF4-FFF2-40B4-BE49-F238E27FC236}">
                <a16:creationId xmlns:a16="http://schemas.microsoft.com/office/drawing/2014/main" id="{F6FCEC56-378F-9616-40B1-4518CD9E2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1679575"/>
            <a:ext cx="3976687" cy="4752975"/>
          </a:xfrm>
        </p:spPr>
        <p:txBody>
          <a:bodyPr/>
          <a:lstStyle/>
          <a:p>
            <a:r>
              <a:rPr lang="sv-SE" altLang="sv-SE" sz="2400" dirty="0"/>
              <a:t>Vattenskador ca 40 – 60 badrum /år </a:t>
            </a:r>
          </a:p>
          <a:p>
            <a:r>
              <a:rPr lang="sv-SE" altLang="sv-SE" sz="2400" dirty="0"/>
              <a:t>Rep kostnad ca 150  tkr/badrum.</a:t>
            </a:r>
          </a:p>
          <a:p>
            <a:r>
              <a:rPr lang="sv-SE" altLang="sv-SE" sz="2400" b="1" dirty="0"/>
              <a:t>Reparationskostnader vattenskador   2023,  5,5 mkr</a:t>
            </a:r>
          </a:p>
          <a:p>
            <a:r>
              <a:rPr lang="sv-SE" altLang="sv-SE" sz="2400" dirty="0"/>
              <a:t>Livscykel 40 – år.</a:t>
            </a:r>
          </a:p>
        </p:txBody>
      </p:sp>
      <p:sp>
        <p:nvSpPr>
          <p:cNvPr id="15364" name="Platshållare för innehåll 5">
            <a:extLst>
              <a:ext uri="{FF2B5EF4-FFF2-40B4-BE49-F238E27FC236}">
                <a16:creationId xmlns:a16="http://schemas.microsoft.com/office/drawing/2014/main" id="{C74F7C80-CD6B-4F34-9268-6127B101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175" y="1679575"/>
            <a:ext cx="3976688" cy="4752975"/>
          </a:xfrm>
        </p:spPr>
        <p:txBody>
          <a:bodyPr/>
          <a:lstStyle/>
          <a:p>
            <a:r>
              <a:rPr lang="sv-SE" altLang="sv-SE" sz="2400" b="1" dirty="0"/>
              <a:t>Underhållsbehov:</a:t>
            </a:r>
          </a:p>
          <a:p>
            <a:r>
              <a:rPr lang="sv-SE" altLang="sv-SE" sz="2400" dirty="0"/>
              <a:t>Tätskikt i badrum</a:t>
            </a:r>
          </a:p>
          <a:p>
            <a:r>
              <a:rPr lang="sv-SE" altLang="sv-SE" sz="2400" dirty="0"/>
              <a:t>Stammar VA </a:t>
            </a:r>
          </a:p>
          <a:p>
            <a:r>
              <a:rPr lang="sv-SE" altLang="sv-SE" sz="2400" dirty="0"/>
              <a:t>Kök</a:t>
            </a:r>
          </a:p>
          <a:p>
            <a:r>
              <a:rPr lang="sv-SE" altLang="sv-SE" sz="2400" dirty="0"/>
              <a:t>Fönster mm</a:t>
            </a:r>
          </a:p>
          <a:p>
            <a:r>
              <a:rPr lang="sv-SE" altLang="sv-SE" sz="2400" dirty="0"/>
              <a:t>Energianvändning</a:t>
            </a:r>
          </a:p>
          <a:p>
            <a:r>
              <a:rPr lang="sv-SE" altLang="sv-SE" sz="2400" dirty="0"/>
              <a:t>Tillgänglighet</a:t>
            </a:r>
          </a:p>
          <a:p>
            <a:r>
              <a:rPr lang="sv-SE" altLang="sv-SE" sz="2400" dirty="0"/>
              <a:t>Viktigt att Förebygga.</a:t>
            </a:r>
          </a:p>
          <a:p>
            <a:r>
              <a:rPr lang="sv-SE" altLang="sv-SE" sz="2400" b="1" dirty="0"/>
              <a:t>Vattenskadorna ökar om inte bristerna åtgärdas i tid.</a:t>
            </a:r>
          </a:p>
          <a:p>
            <a:endParaRPr lang="sv-SE" altLang="sv-SE" sz="2400" dirty="0"/>
          </a:p>
          <a:p>
            <a:endParaRPr lang="sv-SE" altLang="sv-SE" sz="2400" dirty="0"/>
          </a:p>
          <a:p>
            <a:endParaRPr lang="sv-SE" altLang="sv-SE" sz="24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7229A2C-5260-C1EA-D6F9-7F1D32E72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608513"/>
            <a:ext cx="29051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6C8BA8D4-258F-5233-4FFB-654B898B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ROT Renoveringar Nygård </a:t>
            </a:r>
          </a:p>
        </p:txBody>
      </p:sp>
      <p:sp>
        <p:nvSpPr>
          <p:cNvPr id="21507" name="Platshållare för innehåll 2">
            <a:extLst>
              <a:ext uri="{FF2B5EF4-FFF2-40B4-BE49-F238E27FC236}">
                <a16:creationId xmlns:a16="http://schemas.microsoft.com/office/drawing/2014/main" id="{D904D0BD-7EEC-B284-B56C-8FB3FCE1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7873" y="1512218"/>
            <a:ext cx="4191162" cy="4752975"/>
          </a:xfrm>
        </p:spPr>
        <p:txBody>
          <a:bodyPr/>
          <a:lstStyle/>
          <a:p>
            <a:pPr marL="0" indent="0">
              <a:buNone/>
            </a:pPr>
            <a:endParaRPr lang="sv-SE" altLang="sv-SE" sz="2400" dirty="0"/>
          </a:p>
          <a:p>
            <a:pPr marL="0" indent="0">
              <a:buNone/>
            </a:pPr>
            <a:endParaRPr lang="sv-SE" altLang="sv-SE" sz="2400" dirty="0"/>
          </a:p>
          <a:p>
            <a:pPr marL="0" indent="0">
              <a:buNone/>
            </a:pPr>
            <a:r>
              <a:rPr lang="sv-SE" altLang="sv-SE" sz="2400" dirty="0"/>
              <a:t>Omfattning ca 170  bostäder de närmaste  tre åren.</a:t>
            </a:r>
          </a:p>
          <a:p>
            <a:pPr marL="0" indent="0">
              <a:buNone/>
            </a:pPr>
            <a:endParaRPr lang="sv-SE" altLang="sv-SE" sz="2400" dirty="0"/>
          </a:p>
          <a:p>
            <a:pPr marL="0" indent="0">
              <a:buNone/>
            </a:pPr>
            <a:endParaRPr lang="sv-SE" altLang="sv-SE" sz="2400" dirty="0"/>
          </a:p>
          <a:p>
            <a:endParaRPr lang="sv-SE" altLang="sv-SE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04FCEF-99EA-4E91-5FE7-14680253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63825"/>
            <a:ext cx="3694112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6">
            <a:extLst>
              <a:ext uri="{FF2B5EF4-FFF2-40B4-BE49-F238E27FC236}">
                <a16:creationId xmlns:a16="http://schemas.microsoft.com/office/drawing/2014/main" id="{8ACA72CF-06F6-D787-8EDC-86BD8DAA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altLang="sv-SE"/>
              <a:t>Minskad energianvändning/ Solceller</a:t>
            </a:r>
          </a:p>
        </p:txBody>
      </p:sp>
      <p:pic>
        <p:nvPicPr>
          <p:cNvPr id="14339" name="Platshållare för innehåll 11">
            <a:extLst>
              <a:ext uri="{FF2B5EF4-FFF2-40B4-BE49-F238E27FC236}">
                <a16:creationId xmlns:a16="http://schemas.microsoft.com/office/drawing/2014/main" id="{E6E023F0-6CB8-5303-01D2-0F9CCD222D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376488"/>
            <a:ext cx="3119438" cy="2879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Platshållare för innehåll 9">
            <a:extLst>
              <a:ext uri="{FF2B5EF4-FFF2-40B4-BE49-F238E27FC236}">
                <a16:creationId xmlns:a16="http://schemas.microsoft.com/office/drawing/2014/main" id="{004860B5-A76C-3D7F-1024-875C3245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100" y="2305050"/>
            <a:ext cx="3976688" cy="4175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altLang="sv-SE" sz="2400" b="1" dirty="0"/>
              <a:t>Långsiktigt mål</a:t>
            </a:r>
            <a:r>
              <a:rPr lang="sv-SE" altLang="sv-SE" sz="2400" dirty="0"/>
              <a:t>:</a:t>
            </a:r>
          </a:p>
          <a:p>
            <a:r>
              <a:rPr lang="sv-SE" altLang="sv-SE" sz="2400" dirty="0"/>
              <a:t>att minska energianvändningen till år 2030 med 30 %</a:t>
            </a:r>
          </a:p>
          <a:p>
            <a:r>
              <a:rPr lang="sv-SE" altLang="sv-SE" sz="2400" dirty="0"/>
              <a:t>Öka effekten av solceller till år 2030 med 800 </a:t>
            </a:r>
            <a:r>
              <a:rPr lang="sv-SE" altLang="sv-SE" sz="2400" dirty="0" err="1"/>
              <a:t>Kw</a:t>
            </a:r>
            <a:r>
              <a:rPr lang="sv-SE" altLang="sv-SE" sz="2400" dirty="0"/>
              <a:t>.</a:t>
            </a:r>
          </a:p>
          <a:p>
            <a:pPr marL="0" indent="0">
              <a:buNone/>
            </a:pPr>
            <a:endParaRPr lang="sv-SE" altLang="sv-SE" sz="2400" dirty="0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ubrik 6">
            <a:extLst>
              <a:ext uri="{FF2B5EF4-FFF2-40B4-BE49-F238E27FC236}">
                <a16:creationId xmlns:a16="http://schemas.microsoft.com/office/drawing/2014/main" id="{8615A76D-7FE7-4057-CE13-63AD31C0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Energiförbrukning</a:t>
            </a:r>
          </a:p>
        </p:txBody>
      </p:sp>
      <p:pic>
        <p:nvPicPr>
          <p:cNvPr id="33795" name="Platshållare för innehåll 5">
            <a:extLst>
              <a:ext uri="{FF2B5EF4-FFF2-40B4-BE49-F238E27FC236}">
                <a16:creationId xmlns:a16="http://schemas.microsoft.com/office/drawing/2014/main" id="{B34BCA97-7BFE-315A-88F6-9E7F01F43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3" y="2044700"/>
            <a:ext cx="8102600" cy="4022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>
            <a:extLst>
              <a:ext uri="{FF2B5EF4-FFF2-40B4-BE49-F238E27FC236}">
                <a16:creationId xmlns:a16="http://schemas.microsoft.com/office/drawing/2014/main" id="{CA50CF2E-324D-C50F-C741-54CF52CF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/>
              <a:t>Dubblerad kostnad, Nyproduktion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51081E-FB50-6BBB-727C-D8E7E5603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Nyproduktion:  </a:t>
            </a:r>
          </a:p>
          <a:p>
            <a:pPr lvl="1">
              <a:defRPr/>
            </a:pPr>
            <a:r>
              <a:rPr lang="sv-SE" dirty="0"/>
              <a:t>Hake 1,  2016  22 tkr/ kvm</a:t>
            </a:r>
          </a:p>
          <a:p>
            <a:pPr lvl="1">
              <a:defRPr/>
            </a:pPr>
            <a:r>
              <a:rPr lang="sv-SE" dirty="0"/>
              <a:t>Hake 2,  2018  26 tkr/ kvm</a:t>
            </a:r>
          </a:p>
          <a:p>
            <a:pPr lvl="1">
              <a:defRPr/>
            </a:pPr>
            <a:r>
              <a:rPr lang="sv-SE" i="1" dirty="0" err="1"/>
              <a:t>Tunadal</a:t>
            </a:r>
            <a:r>
              <a:rPr lang="sv-SE" i="1" dirty="0"/>
              <a:t> trygghetsboende, prognos -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v-SE" i="1" dirty="0"/>
              <a:t>   42 tkr /kvm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v-SE" dirty="0"/>
          </a:p>
        </p:txBody>
      </p:sp>
      <p:pic>
        <p:nvPicPr>
          <p:cNvPr id="6" name="Bildobjekt 5" descr="En bild som visar utomhus, himmel, träd, vatten&#10;&#10;Automatiskt genererad beskrivning">
            <a:extLst>
              <a:ext uri="{FF2B5EF4-FFF2-40B4-BE49-F238E27FC236}">
                <a16:creationId xmlns:a16="http://schemas.microsoft.com/office/drawing/2014/main" id="{CF29A2CC-09F2-AB9E-7F9F-149A539BA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40" y="4536554"/>
            <a:ext cx="313234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>
            <a:extLst>
              <a:ext uri="{FF2B5EF4-FFF2-40B4-BE49-F238E27FC236}">
                <a16:creationId xmlns:a16="http://schemas.microsoft.com/office/drawing/2014/main" id="{C554FE77-D622-71CC-EAE1-21D9361C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/>
              <a:t>Förutsättningar Tunadal, Trygghetsboende</a:t>
            </a:r>
          </a:p>
        </p:txBody>
      </p:sp>
      <p:sp>
        <p:nvSpPr>
          <p:cNvPr id="24579" name="Platshållare för innehåll 2">
            <a:extLst>
              <a:ext uri="{FF2B5EF4-FFF2-40B4-BE49-F238E27FC236}">
                <a16:creationId xmlns:a16="http://schemas.microsoft.com/office/drawing/2014/main" id="{0E36C30C-20B8-B982-8A57-4BC742CCA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63" y="1966913"/>
            <a:ext cx="3976687" cy="4809090"/>
          </a:xfrm>
        </p:spPr>
        <p:txBody>
          <a:bodyPr>
            <a:normAutofit/>
          </a:bodyPr>
          <a:lstStyle/>
          <a:p>
            <a:r>
              <a:rPr lang="sv-SE" altLang="sv-SE" sz="2200" dirty="0"/>
              <a:t>Nyttja befintlig Mötesplats.</a:t>
            </a:r>
          </a:p>
          <a:p>
            <a:r>
              <a:rPr lang="sv-SE" altLang="sv-SE" sz="2200" dirty="0"/>
              <a:t>Relativt enkla anpassningar i utomhusmiljön.</a:t>
            </a:r>
          </a:p>
          <a:p>
            <a:r>
              <a:rPr lang="sv-SE" altLang="sv-SE" sz="2200" dirty="0"/>
              <a:t>Kan samnyttja vissa utrymmen med befintliga fastigheter.</a:t>
            </a:r>
          </a:p>
          <a:p>
            <a:r>
              <a:rPr lang="sv-SE" altLang="sv-SE" sz="2200" dirty="0"/>
              <a:t>Nyttja befintliga P-platser. </a:t>
            </a:r>
          </a:p>
          <a:p>
            <a:r>
              <a:rPr lang="sv-SE" altLang="sv-SE" sz="2200" dirty="0"/>
              <a:t>Gynnsamt marknadsvärde (Centralt)</a:t>
            </a:r>
          </a:p>
          <a:p>
            <a:r>
              <a:rPr lang="sv-SE" altLang="sv-SE" sz="2200" dirty="0"/>
              <a:t>Efterfrågan 60-100 personer</a:t>
            </a:r>
          </a:p>
          <a:p>
            <a:endParaRPr lang="sv-SE" altLang="sv-SE" sz="2400" dirty="0"/>
          </a:p>
        </p:txBody>
      </p:sp>
      <p:sp>
        <p:nvSpPr>
          <p:cNvPr id="24580" name="Platshållare för innehåll 3">
            <a:extLst>
              <a:ext uri="{FF2B5EF4-FFF2-40B4-BE49-F238E27FC236}">
                <a16:creationId xmlns:a16="http://schemas.microsoft.com/office/drawing/2014/main" id="{80F9CCB0-B3BF-4D6F-7D4F-ACF3ED712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175" y="1966913"/>
            <a:ext cx="3976688" cy="4729881"/>
          </a:xfrm>
        </p:spPr>
        <p:txBody>
          <a:bodyPr>
            <a:normAutofit/>
          </a:bodyPr>
          <a:lstStyle/>
          <a:p>
            <a:r>
              <a:rPr lang="sv-SE" altLang="sv-SE" sz="2400" dirty="0"/>
              <a:t>Skjuter fram behovet av nya äldreboendeplatser.</a:t>
            </a:r>
          </a:p>
          <a:p>
            <a:pPr marL="0" indent="0">
              <a:buNone/>
            </a:pPr>
            <a:endParaRPr lang="sv-SE" altLang="sv-SE" sz="2400" dirty="0"/>
          </a:p>
          <a:p>
            <a:pPr marL="0" indent="0">
              <a:buNone/>
            </a:pPr>
            <a:r>
              <a:rPr lang="sv-SE" altLang="sv-SE" sz="2400" b="1" dirty="0"/>
              <a:t>Beräkning från </a:t>
            </a:r>
            <a:r>
              <a:rPr lang="sv-SE" altLang="sv-SE" sz="2400" b="1" dirty="0" err="1"/>
              <a:t>VoO</a:t>
            </a:r>
            <a:r>
              <a:rPr lang="sv-SE" altLang="sv-SE" sz="2400" dirty="0"/>
              <a:t>: </a:t>
            </a:r>
          </a:p>
          <a:p>
            <a:r>
              <a:rPr lang="sv-SE" altLang="sv-SE" sz="2400" i="1" dirty="0"/>
              <a:t>Jämfört med en plats på äldreboende blir kostnaden på ett trygghetsboende ca 700 tkr lägre per plats och år.</a:t>
            </a:r>
          </a:p>
          <a:p>
            <a:pPr marL="0" indent="0">
              <a:buNone/>
            </a:pPr>
            <a:endParaRPr lang="sv-SE" altLang="sv-SE" sz="2400" dirty="0"/>
          </a:p>
          <a:p>
            <a:endParaRPr lang="sv-SE" altLang="sv-SE" sz="24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>
            <a:extLst>
              <a:ext uri="{FF2B5EF4-FFF2-40B4-BE49-F238E27FC236}">
                <a16:creationId xmlns:a16="http://schemas.microsoft.com/office/drawing/2014/main" id="{6659C705-E9DB-E378-C0A0-57719DD5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Ekonomi Tunadal </a:t>
            </a:r>
          </a:p>
        </p:txBody>
      </p:sp>
      <p:pic>
        <p:nvPicPr>
          <p:cNvPr id="12291" name="Platshållare för innehåll 4">
            <a:extLst>
              <a:ext uri="{FF2B5EF4-FFF2-40B4-BE49-F238E27FC236}">
                <a16:creationId xmlns:a16="http://schemas.microsoft.com/office/drawing/2014/main" id="{251F97C1-BE4F-1EAA-A117-F82DA823AC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016125"/>
            <a:ext cx="2879725" cy="2705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2DCD6E-68BC-B7E0-A881-BB9BE5F47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514" y="1679575"/>
            <a:ext cx="4608512" cy="47529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sz="2600" b="1" dirty="0"/>
              <a:t>Investering ca 87 mkr</a:t>
            </a:r>
          </a:p>
          <a:p>
            <a:pPr>
              <a:defRPr/>
            </a:pPr>
            <a:r>
              <a:rPr lang="sv-SE" sz="2600" dirty="0"/>
              <a:t>Ca 50 </a:t>
            </a:r>
            <a:r>
              <a:rPr lang="sv-SE" sz="2600" dirty="0" err="1"/>
              <a:t>lgh</a:t>
            </a:r>
            <a:endParaRPr lang="sv-SE" sz="2600" dirty="0"/>
          </a:p>
          <a:p>
            <a:pPr>
              <a:defRPr/>
            </a:pPr>
            <a:r>
              <a:rPr lang="sv-SE" sz="2600" dirty="0"/>
              <a:t>Koncept från Sveriges allmännytta.</a:t>
            </a:r>
          </a:p>
          <a:p>
            <a:pPr>
              <a:defRPr/>
            </a:pPr>
            <a:r>
              <a:rPr lang="sv-SE" sz="2600" dirty="0"/>
              <a:t>Direkt avkastning 5,00-5,25 %</a:t>
            </a:r>
          </a:p>
          <a:p>
            <a:pPr>
              <a:defRPr/>
            </a:pPr>
            <a:r>
              <a:rPr lang="sv-SE" sz="2600" dirty="0"/>
              <a:t>Hyra ca 1.980 kr/m</a:t>
            </a:r>
            <a:r>
              <a:rPr lang="sv-SE" sz="2600" baseline="30000" dirty="0"/>
              <a:t>2</a:t>
            </a:r>
            <a:r>
              <a:rPr lang="sv-SE" sz="2600" dirty="0"/>
              <a:t>. (2.200 kr/m</a:t>
            </a:r>
            <a:r>
              <a:rPr lang="sv-SE" sz="2600" baseline="30000" dirty="0"/>
              <a:t>2</a:t>
            </a:r>
            <a:r>
              <a:rPr lang="sv-SE" sz="2600" dirty="0"/>
              <a:t>)</a:t>
            </a:r>
          </a:p>
          <a:p>
            <a:pPr>
              <a:defRPr/>
            </a:pPr>
            <a:r>
              <a:rPr lang="sv-SE" sz="2600" dirty="0"/>
              <a:t>4.5 mkr i hyra/år.</a:t>
            </a:r>
          </a:p>
          <a:p>
            <a:pPr>
              <a:defRPr/>
            </a:pPr>
            <a:r>
              <a:rPr lang="sv-SE" sz="2600" b="1" dirty="0"/>
              <a:t>Investering/UH Ca 13 mkr  Mötesplats</a:t>
            </a:r>
          </a:p>
          <a:p>
            <a:pPr>
              <a:defRPr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400" dirty="0"/>
              <a:t> </a:t>
            </a: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F6FDC0-7A84-8E20-7012-93C2AF16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Investeringar</a:t>
            </a:r>
            <a:r>
              <a:rPr lang="en-US" dirty="0"/>
              <a:t> i </a:t>
            </a:r>
            <a:r>
              <a:rPr lang="en-US" dirty="0" err="1"/>
              <a:t>fastigheter</a:t>
            </a:r>
            <a:r>
              <a:rPr lang="en-US" dirty="0"/>
              <a:t> 10 </a:t>
            </a:r>
            <a:r>
              <a:rPr lang="en-US" dirty="0" err="1"/>
              <a:t>år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797C88-7CA0-3A52-C75C-979EC27C9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196713"/>
              </p:ext>
            </p:extLst>
          </p:nvPr>
        </p:nvGraphicFramePr>
        <p:xfrm>
          <a:off x="450056" y="1680211"/>
          <a:ext cx="8101013" cy="475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60D25647-B1FB-B52B-7362-68D4D4814D43}"/>
              </a:ext>
            </a:extLst>
          </p:cNvPr>
          <p:cNvSpPr txBox="1"/>
          <p:nvPr/>
        </p:nvSpPr>
        <p:spPr>
          <a:xfrm>
            <a:off x="1044178" y="131087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Underhållsprojekt 736 mkr Nyproduktion 689 mkr totalt 1425 mkr</a:t>
            </a:r>
          </a:p>
        </p:txBody>
      </p:sp>
    </p:spTree>
    <p:extLst>
      <p:ext uri="{BB962C8B-B14F-4D97-AF65-F5344CB8AC3E}">
        <p14:creationId xmlns:p14="http://schemas.microsoft.com/office/powerpoint/2010/main" val="337004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DBAAC23-0B66-15D5-6B7D-ECD4B2D67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0" y="1800250"/>
            <a:ext cx="7383311" cy="441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0496C3-696C-A515-D834-F4D32C0E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Utveckling</a:t>
            </a:r>
            <a:r>
              <a:rPr lang="en-US" dirty="0"/>
              <a:t> </a:t>
            </a:r>
            <a:r>
              <a:rPr lang="en-US" dirty="0" err="1"/>
              <a:t>långfristiga</a:t>
            </a:r>
            <a:r>
              <a:rPr lang="en-US" dirty="0"/>
              <a:t> </a:t>
            </a:r>
            <a:r>
              <a:rPr lang="en-US" dirty="0" err="1"/>
              <a:t>skulder</a:t>
            </a:r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D311F5-85AD-0BD1-D332-B33BFC0F4821}"/>
              </a:ext>
            </a:extLst>
          </p:cNvPr>
          <p:cNvSpPr txBox="1"/>
          <p:nvPr/>
        </p:nvSpPr>
        <p:spPr>
          <a:xfrm>
            <a:off x="1908274" y="2592338"/>
            <a:ext cx="3024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Självfinansieringsgrad 40%</a:t>
            </a:r>
          </a:p>
        </p:txBody>
      </p:sp>
    </p:spTree>
    <p:extLst>
      <p:ext uri="{BB962C8B-B14F-4D97-AF65-F5344CB8AC3E}">
        <p14:creationId xmlns:p14="http://schemas.microsoft.com/office/powerpoint/2010/main" val="387193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5AA9A7AF-9CE7-36EF-F364-4BFB1E6F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Omvärldsanalys </a:t>
            </a:r>
            <a:r>
              <a:rPr lang="sv-SE" altLang="sv-SE" sz="2000" dirty="0"/>
              <a:t>Boverkets rapport Okt 2023</a:t>
            </a:r>
            <a:br>
              <a:rPr lang="sv-SE" altLang="sv-SE" sz="2000" dirty="0"/>
            </a:br>
            <a:endParaRPr lang="sv-SE" altLang="sv-SE" sz="2000" dirty="0"/>
          </a:p>
        </p:txBody>
      </p:sp>
      <p:sp>
        <p:nvSpPr>
          <p:cNvPr id="7171" name="Platshållare för innehåll 2">
            <a:extLst>
              <a:ext uri="{FF2B5EF4-FFF2-40B4-BE49-F238E27FC236}">
                <a16:creationId xmlns:a16="http://schemas.microsoft.com/office/drawing/2014/main" id="{3B678260-0ED7-BAD0-67D1-BF93C202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z="2800" dirty="0"/>
              <a:t>Antalet påbörjade bostäder (år 2022)  </a:t>
            </a:r>
            <a:r>
              <a:rPr lang="sv-SE" altLang="sv-SE" sz="2800" b="1" dirty="0"/>
              <a:t>56 000</a:t>
            </a:r>
            <a:r>
              <a:rPr lang="sv-SE" altLang="sv-SE" sz="2800" dirty="0"/>
              <a:t>, (år 2023) </a:t>
            </a:r>
            <a:r>
              <a:rPr lang="sv-SE" altLang="sv-SE" sz="2800" b="1" dirty="0"/>
              <a:t>25 000</a:t>
            </a:r>
            <a:r>
              <a:rPr lang="sv-SE" altLang="sv-SE" sz="2800" dirty="0"/>
              <a:t>, (år 2024) </a:t>
            </a:r>
            <a:r>
              <a:rPr lang="sv-SE" altLang="sv-SE" sz="2800" b="1" dirty="0"/>
              <a:t>17 000</a:t>
            </a:r>
          </a:p>
          <a:p>
            <a:r>
              <a:rPr lang="sv-SE" altLang="sv-SE" sz="2800" dirty="0"/>
              <a:t>Behov </a:t>
            </a:r>
            <a:r>
              <a:rPr lang="sv-SE" altLang="sv-SE" sz="2800" b="1" dirty="0"/>
              <a:t>67 000 /år</a:t>
            </a:r>
            <a:r>
              <a:rPr lang="sv-SE" altLang="sv-SE" sz="2800" dirty="0"/>
              <a:t>, 39 000 kopplat till befolkningstillväxt resterade för utvecklingsorter.</a:t>
            </a:r>
          </a:p>
          <a:p>
            <a:r>
              <a:rPr lang="sv-SE" altLang="sv-SE" sz="2800" dirty="0"/>
              <a:t>Reala disponibla inkomster faller år 2023 men väntas öka år 2024-2025 och återställt år 2026.</a:t>
            </a:r>
          </a:p>
          <a:p>
            <a:r>
              <a:rPr lang="sv-SE" altLang="sv-SE" sz="2800" dirty="0"/>
              <a:t>Reallöner återställda år 2030.</a:t>
            </a:r>
          </a:p>
          <a:p>
            <a:r>
              <a:rPr lang="sv-SE" altLang="sv-SE" sz="2800" dirty="0"/>
              <a:t>Byggkostnadsindex för flerbostadshus har ökat med 30 % från början av år 2021.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1037A951-D369-E387-2768-A6282644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78" y="1872259"/>
            <a:ext cx="7594898" cy="45771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BD86A03-AD26-6299-EF60-49E70A19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 dirty="0"/>
              <a:t>Eftersträva att soliditeten i bolaget (justerat eget kapital i förhållande till balansomslutningen) i genomsnitt under en treårsperiod uppgår till minst 15%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6387967-B189-231D-D602-6232E893C188}"/>
              </a:ext>
            </a:extLst>
          </p:cNvPr>
          <p:cNvSpPr txBox="1"/>
          <p:nvPr/>
        </p:nvSpPr>
        <p:spPr>
          <a:xfrm>
            <a:off x="4212530" y="4752578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Ägardirektivet uppnås</a:t>
            </a:r>
          </a:p>
        </p:txBody>
      </p:sp>
    </p:spTree>
    <p:extLst>
      <p:ext uri="{BB962C8B-B14F-4D97-AF65-F5344CB8AC3E}">
        <p14:creationId xmlns:p14="http://schemas.microsoft.com/office/powerpoint/2010/main" val="7497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1115C96-9E26-FBAC-F861-8FD2CCD6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6" y="1872258"/>
            <a:ext cx="7332631" cy="44131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415D52-06A5-368A-97D0-2753DDB0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dirty="0"/>
              <a:t>Årlig avkastning på totalt kapital om minst 3%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CD51CD3-A9D7-D4C1-4129-2E0566DB96E0}"/>
              </a:ext>
            </a:extLst>
          </p:cNvPr>
          <p:cNvSpPr txBox="1"/>
          <p:nvPr/>
        </p:nvSpPr>
        <p:spPr>
          <a:xfrm>
            <a:off x="3996506" y="4078836"/>
            <a:ext cx="25922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Ägardirektivet uppnås</a:t>
            </a:r>
          </a:p>
        </p:txBody>
      </p:sp>
    </p:spTree>
    <p:extLst>
      <p:ext uri="{BB962C8B-B14F-4D97-AF65-F5344CB8AC3E}">
        <p14:creationId xmlns:p14="http://schemas.microsoft.com/office/powerpoint/2010/main" val="266705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3AE010-9BAD-4C92-1E44-703ECDC5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/>
          <a:lstStyle/>
          <a:p>
            <a:r>
              <a:rPr lang="en-US" dirty="0" err="1"/>
              <a:t>Resultatet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10 </a:t>
            </a:r>
            <a:r>
              <a:rPr lang="en-US" dirty="0" err="1"/>
              <a:t>år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48BCB59-DACA-A4DC-B023-E8531C462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" y="1688582"/>
            <a:ext cx="8101013" cy="4735518"/>
          </a:xfrm>
          <a:noFill/>
        </p:spPr>
      </p:pic>
    </p:spTree>
    <p:extLst>
      <p:ext uri="{BB962C8B-B14F-4D97-AF65-F5344CB8AC3E}">
        <p14:creationId xmlns:p14="http://schemas.microsoft.com/office/powerpoint/2010/main" val="389036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60D75-7536-B08C-17C4-DA0E51DE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6C6DF8-C748-99CE-9B82-2947DEC9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           </a:t>
            </a:r>
            <a:r>
              <a:rPr lang="sv-SE" sz="6600" dirty="0"/>
              <a:t>Tack för mig</a:t>
            </a:r>
          </a:p>
        </p:txBody>
      </p:sp>
    </p:spTree>
    <p:extLst>
      <p:ext uri="{BB962C8B-B14F-4D97-AF65-F5344CB8AC3E}">
        <p14:creationId xmlns:p14="http://schemas.microsoft.com/office/powerpoint/2010/main" val="185134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>
            <a:extLst>
              <a:ext uri="{FF2B5EF4-FFF2-40B4-BE49-F238E27FC236}">
                <a16:creationId xmlns:a16="http://schemas.microsoft.com/office/drawing/2014/main" id="{3FE0EEBA-63B0-4C60-B2CF-3B1CA4CB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Omvärldsanalys </a:t>
            </a:r>
            <a:r>
              <a:rPr lang="sv-SE" altLang="sv-SE" sz="2200" dirty="0"/>
              <a:t>Marknadsvärden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27516C-1143-A5F4-8431-AD0CCCD9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680211"/>
            <a:ext cx="8101013" cy="494457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Marknadsvärden hos Allmännyttiga bolag har minskat med 2 – 10% på ett antal orter (45 bolag i </a:t>
            </a:r>
            <a:r>
              <a:rPr lang="sv-SE" dirty="0" err="1"/>
              <a:t>mellansverige</a:t>
            </a:r>
            <a:r>
              <a:rPr lang="sv-SE" dirty="0"/>
              <a:t>).</a:t>
            </a:r>
          </a:p>
          <a:p>
            <a:r>
              <a:rPr lang="sv-SE" dirty="0"/>
              <a:t>Vakanserna ökar i ytterområden, i nyproduktion och i nyligen slutförda ROT-arbeten.</a:t>
            </a:r>
          </a:p>
          <a:p>
            <a:r>
              <a:rPr lang="sv-SE" dirty="0"/>
              <a:t>Hyresrabatter förekommer på många orter.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Marknadsvärden har minskat med 3,2% för KBAB.</a:t>
            </a:r>
          </a:p>
          <a:p>
            <a:r>
              <a:rPr lang="sv-SE" dirty="0"/>
              <a:t>Våra driftkostnader ligger relativt bra till i Köping, vilket gör att vi klarar oss bättre än många andra bolag.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757649-95A4-76FA-D2C4-A405BF20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Uthyrningsläget okt 2023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6AE57C0-2A2D-1830-8504-898480D9E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999" y="1512218"/>
            <a:ext cx="7857875" cy="3896574"/>
          </a:xfrm>
        </p:spPr>
      </p:pic>
    </p:spTree>
    <p:extLst>
      <p:ext uri="{BB962C8B-B14F-4D97-AF65-F5344CB8AC3E}">
        <p14:creationId xmlns:p14="http://schemas.microsoft.com/office/powerpoint/2010/main" val="74134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6F4A0D-9B6B-0D27-2661-03A04E07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SWOT  </a:t>
            </a:r>
            <a:r>
              <a:rPr lang="sv-SE" sz="2800" dirty="0"/>
              <a:t>Hot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05427BF-646C-86CA-0F81-930DFA9A9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75" y="2016274"/>
            <a:ext cx="8111922" cy="4320480"/>
          </a:xfrm>
        </p:spPr>
      </p:pic>
    </p:spTree>
    <p:extLst>
      <p:ext uri="{BB962C8B-B14F-4D97-AF65-F5344CB8AC3E}">
        <p14:creationId xmlns:p14="http://schemas.microsoft.com/office/powerpoint/2010/main" val="159483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A7901-DD1E-16C7-B9C5-AEE89AFA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Värdeår</a:t>
            </a:r>
            <a:r>
              <a:rPr lang="sv-SE" dirty="0"/>
              <a:t> uppdelat per fastighet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857E7A66-9152-441D-9E8D-86EEA7872E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45147665"/>
                  </p:ext>
                </p:extLst>
              </p:nvPr>
            </p:nvGraphicFramePr>
            <p:xfrm>
              <a:off x="612130" y="2069306"/>
              <a:ext cx="7776864" cy="4483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Diagram 5">
                <a:extLst>
                  <a:ext uri="{FF2B5EF4-FFF2-40B4-BE49-F238E27FC236}">
                    <a16:creationId xmlns:a16="http://schemas.microsoft.com/office/drawing/2014/main" id="{857E7A66-9152-441D-9E8D-86EEA7872E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130" y="2069306"/>
                <a:ext cx="7776864" cy="448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857E7A66-9152-441D-9E8D-86EEA7872E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94291112"/>
                  </p:ext>
                </p:extLst>
              </p:nvPr>
            </p:nvGraphicFramePr>
            <p:xfrm>
              <a:off x="792150" y="2069306"/>
              <a:ext cx="7416823" cy="36913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Diagram 6">
                <a:extLst>
                  <a:ext uri="{FF2B5EF4-FFF2-40B4-BE49-F238E27FC236}">
                    <a16:creationId xmlns:a16="http://schemas.microsoft.com/office/drawing/2014/main" id="{857E7A66-9152-441D-9E8D-86EEA7872E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150" y="2069306"/>
                <a:ext cx="7416823" cy="3691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08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EA0CFF-8FE9-28B4-5C39-E495D4FA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dirty="0"/>
              <a:t>I</a:t>
            </a:r>
            <a:r>
              <a:rPr lang="sv-SE" sz="3700" noProof="0" dirty="0" err="1"/>
              <a:t>nvesteringar</a:t>
            </a:r>
            <a:r>
              <a:rPr lang="sv-SE" sz="3700" noProof="0" dirty="0"/>
              <a:t> mellan åren 2012-2022</a:t>
            </a:r>
          </a:p>
        </p:txBody>
      </p:sp>
      <p:sp useBgFill="1">
        <p:nvSpPr>
          <p:cNvPr id="11" name="Text Placeholder 3">
            <a:extLst>
              <a:ext uri="{FF2B5EF4-FFF2-40B4-BE49-F238E27FC236}">
                <a16:creationId xmlns:a16="http://schemas.microsoft.com/office/drawing/2014/main" id="{E1EB5728-0F31-2522-9590-B8EE756E4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3822" y="1080170"/>
            <a:ext cx="2682355" cy="31920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Total investering på 500 mkr.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2016 och 2018 kvarteret Hake byggs.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Genomsnitt investeringar på ca 50 mkr/år.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605416-0963-DEB7-9637-E2DF74D0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32561"/>
              </p:ext>
            </p:extLst>
          </p:nvPr>
        </p:nvGraphicFramePr>
        <p:xfrm>
          <a:off x="450056" y="2304306"/>
          <a:ext cx="8101012" cy="426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28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01850B0-EC26-BA24-F857-0C0AE3C3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8" y="424897"/>
            <a:ext cx="8101013" cy="1200150"/>
          </a:xfrm>
        </p:spPr>
        <p:txBody>
          <a:bodyPr/>
          <a:lstStyle/>
          <a:p>
            <a:r>
              <a:rPr lang="sv-SE" noProof="0" dirty="0"/>
              <a:t>Lån 2012-2022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0BF3A0-9B10-4D94-8582-82DF0E0F2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188213"/>
              </p:ext>
            </p:extLst>
          </p:nvPr>
        </p:nvGraphicFramePr>
        <p:xfrm>
          <a:off x="450056" y="1680211"/>
          <a:ext cx="8101013" cy="475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968C7188-3F25-D164-2021-07021B566B97}"/>
              </a:ext>
            </a:extLst>
          </p:cNvPr>
          <p:cNvSpPr txBox="1"/>
          <p:nvPr/>
        </p:nvSpPr>
        <p:spPr>
          <a:xfrm>
            <a:off x="3564458" y="3816474"/>
            <a:ext cx="32403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Självfinansieringsgrad 68%</a:t>
            </a:r>
          </a:p>
        </p:txBody>
      </p:sp>
    </p:spTree>
    <p:extLst>
      <p:ext uri="{BB962C8B-B14F-4D97-AF65-F5344CB8AC3E}">
        <p14:creationId xmlns:p14="http://schemas.microsoft.com/office/powerpoint/2010/main" val="165707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BAC570D7-E140-57AC-9383-790388D70FA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39750" y="1493262"/>
            <a:ext cx="8101013" cy="1169551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3500" dirty="0">
                <a:solidFill>
                  <a:srgbClr val="164194"/>
                </a:solidFill>
                <a:latin typeface="+mj-lt"/>
              </a:rPr>
              <a:t>Eftersträva en soliditet i KBAB på ett genomsnitt om minst 15%.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8491B0-FC9C-046D-56AB-FF2C13761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7" y="2880370"/>
            <a:ext cx="8101013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C965563B16447B4AC55A682A0D976" ma:contentTypeVersion="1" ma:contentTypeDescription="Skapa ett nytt dokument." ma:contentTypeScope="" ma:versionID="7cf563fbeaec14ac44d4d9c7e7011c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f2202befb7e306ed15a3febb098de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20DE4-CE80-4C84-8A91-9A840230A01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43556F-1BC5-4102-AA55-9237F38C1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80A65-6E8E-46B0-A324-36081C3E6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10741</TotalTime>
  <Words>966</Words>
  <Application>Microsoft Office PowerPoint</Application>
  <PresentationFormat>Anpassad</PresentationFormat>
  <Paragraphs>163</Paragraphs>
  <Slides>23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Office-tema</vt:lpstr>
      <vt:lpstr>PowerPoint-presentation</vt:lpstr>
      <vt:lpstr>Omvärldsanalys Boverkets rapport Okt 2023 </vt:lpstr>
      <vt:lpstr>Omvärldsanalys Marknadsvärden</vt:lpstr>
      <vt:lpstr>Uthyrningsläget okt 2023</vt:lpstr>
      <vt:lpstr>SWOT  Hot</vt:lpstr>
      <vt:lpstr>Värdeår uppdelat per fastighet</vt:lpstr>
      <vt:lpstr>Investeringar mellan åren 2012-2022</vt:lpstr>
      <vt:lpstr>Lån 2012-2022</vt:lpstr>
      <vt:lpstr>Eftersträva en soliditet i KBAB på ett genomsnitt om minst 15%. </vt:lpstr>
      <vt:lpstr>Planerade investeringar  2024 – 2026 </vt:lpstr>
      <vt:lpstr>ROT  Bakgrund </vt:lpstr>
      <vt:lpstr>ROT Renoveringar Nygård </vt:lpstr>
      <vt:lpstr>Minskad energianvändning/ Solceller</vt:lpstr>
      <vt:lpstr>Energiförbrukning</vt:lpstr>
      <vt:lpstr>Dubblerad kostnad, Nyproduktion</vt:lpstr>
      <vt:lpstr>Förutsättningar Tunadal, Trygghetsboende</vt:lpstr>
      <vt:lpstr>Ekonomi Tunadal </vt:lpstr>
      <vt:lpstr>Investeringar i fastigheter 10 år</vt:lpstr>
      <vt:lpstr>Utveckling långfristiga skulder</vt:lpstr>
      <vt:lpstr>Eftersträva att soliditeten i bolaget (justerat eget kapital i förhållande till balansomslutningen) i genomsnitt under en treårsperiod uppgår till minst 15%</vt:lpstr>
      <vt:lpstr>Årlig avkastning på totalt kapital om minst 3%</vt:lpstr>
      <vt:lpstr>Resultatet på 10 år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Peter Gustafsson</dc:creator>
  <cp:lastModifiedBy>Peter Landin</cp:lastModifiedBy>
  <cp:revision>380</cp:revision>
  <cp:lastPrinted>2023-11-21T14:17:05Z</cp:lastPrinted>
  <dcterms:created xsi:type="dcterms:W3CDTF">2009-06-01T14:19:34Z</dcterms:created>
  <dcterms:modified xsi:type="dcterms:W3CDTF">2023-11-22T07:37:46Z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0x0101005E2C965563B16447B4AC55A682A0D976</vt:lpwstr>
  </property>
</Properties>
</file>