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70" r:id="rId5"/>
    <p:sldId id="271" r:id="rId6"/>
    <p:sldId id="269" r:id="rId7"/>
    <p:sldId id="258" r:id="rId8"/>
    <p:sldId id="272" r:id="rId9"/>
    <p:sldId id="259" r:id="rId10"/>
    <p:sldId id="261" r:id="rId11"/>
    <p:sldId id="268" r:id="rId12"/>
    <p:sldId id="262" r:id="rId13"/>
    <p:sldId id="260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719B4D-B182-4E81-B199-1FE7C397005A}" v="13" dt="2023-11-17T11:04:23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12760-40E7-4539-825F-5DC1BA1FF96E}" type="datetimeFigureOut">
              <a:t>2023-11-23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F45EA-08F7-49C7-84A8-945EA8641CA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9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10 </a:t>
            </a:r>
            <a:r>
              <a:rPr lang="en-US" err="1">
                <a:cs typeface="Calibri"/>
              </a:rPr>
              <a:t>Mkr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exkl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Himmeta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och</a:t>
            </a:r>
            <a:r>
              <a:rPr lang="en-US">
                <a:cs typeface="Calibri"/>
              </a:rPr>
              <a:t> 13 </a:t>
            </a:r>
            <a:r>
              <a:rPr lang="en-US" err="1">
                <a:cs typeface="Calibri"/>
              </a:rPr>
              <a:t>inkl</a:t>
            </a:r>
            <a:r>
              <a:rPr lang="en-US">
                <a:cs typeface="Calibri"/>
              </a:rPr>
              <a:t> Himmeta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F45EA-08F7-49C7-84A8-945EA8641CAB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72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10 </a:t>
            </a:r>
            <a:r>
              <a:rPr lang="en-US" err="1">
                <a:cs typeface="Calibri"/>
              </a:rPr>
              <a:t>Mkr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exkl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Himmeta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och</a:t>
            </a:r>
            <a:r>
              <a:rPr lang="en-US">
                <a:cs typeface="Calibri"/>
              </a:rPr>
              <a:t> 13 </a:t>
            </a:r>
            <a:r>
              <a:rPr lang="en-US" err="1">
                <a:cs typeface="Calibri"/>
              </a:rPr>
              <a:t>inkl</a:t>
            </a:r>
            <a:r>
              <a:rPr lang="en-US">
                <a:cs typeface="Calibri"/>
              </a:rPr>
              <a:t> Himmeta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F45EA-08F7-49C7-84A8-945EA8641CAB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2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31B2D3-3935-6157-3E30-E54D80BFE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3F45008-E385-BC76-12A5-C360EE759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B90B37-9940-BDEC-259C-C1EC6F69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DC45-9E03-4008-A5B9-FDA577768121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045C8B-9BB6-D626-CD6C-FA206AB3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A3319AE-01A4-3EAF-CBAD-65FAD14A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35A6-05BE-4653-AA6D-4E5C046BE9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8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377C6-2532-8F6A-2E27-F15DCC817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5F8FACD-130E-EB35-90EB-388CC8893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BF9C80-C177-7EE2-645B-DFF53CE16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DC45-9E03-4008-A5B9-FDA577768121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567C2B-C417-7ABE-8198-E8159EA66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84087F-D205-EC70-4D56-9EAC12BB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35A6-05BE-4653-AA6D-4E5C046BE9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844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EBE607D-201A-D790-DEA4-2106A5FDC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0738256-A3F6-789E-D627-87E4D2369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847369-F804-73B7-1574-5F7D12B52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DC45-9E03-4008-A5B9-FDA577768121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94420B-0D10-60C5-5258-44E3AE2A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1E09A7-BF90-65D4-0B66-CBBA4990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35A6-05BE-4653-AA6D-4E5C046BE9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131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7B0B0D-E09F-8AA1-8232-EB7872582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118D590-771C-2FA6-DFA4-2C1A67D4B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877CE7-513F-12F9-0CE6-265382E6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2023-09-20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672EDA-5F62-D6C0-18ED-E1142FFD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75D97BD-3822-3AA3-3D03-DA13BD3E1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31F3-5172-4073-96D2-2E4C8B0916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3964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F6C7E3-A913-C6F6-049D-118271AE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E4638A-EE9C-5B23-7B2B-42D58F90B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1E861F-BA5C-297D-7EEC-E05C415A6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2023-09-20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E411BC-6E81-AE81-6EDA-21E3A4103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21C05D-BBC1-3EEE-8C46-27FA5BB2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31F3-5172-4073-96D2-2E4C8B0916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1986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654932-0BA8-C9C8-12D8-BF08BC3A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530B824-284F-CA9F-2B36-36573B698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6539CC-0876-E7C5-8626-3553A7E27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2023-09-20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AB1514-69C4-B729-438D-3BDF5E58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ED2CB2-CE5E-9BD2-B025-D155C731E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31F3-5172-4073-96D2-2E4C8B0916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1593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1469E3-FEE0-4B83-5F91-F90E2D1FD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D5D13E-0E5C-C41B-F5B6-ED65E797F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A6800F8-E137-5776-30BF-A1D36D1F4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9CBAFD2-1C08-0B12-FB22-0B28A071B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2023-09-20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F506A3B-389A-F458-301C-5B4EB676E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669EF3B-8CDA-B45F-B856-0767D2F6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31F3-5172-4073-96D2-2E4C8B0916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4647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7433D8-CB63-B7EB-0115-3AC999E0E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FC8BFE-74F7-BB28-11B1-B5A502197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D78AD2B-31CD-0474-22E9-A13D2B49F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149CEEF-258F-804D-1EC2-FA14A7D37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C47560C-5CF3-BEE6-F2ED-049EF5FB7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7EA1387-7021-F948-3B71-DF3C41F11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2023-09-20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C977D88-32B6-68BD-A68C-541D49B3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6F0E3FA-FB5A-4C5A-1384-24851579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31F3-5172-4073-96D2-2E4C8B0916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4530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93EEA3-F57B-64B1-9890-46B987D25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66F7B17-8304-EB20-48B0-FDFA9318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2023-09-20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6ADEA77-5ED9-027E-0D19-8CDE34F99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3C44D7-DC64-3E1B-4A80-5A2F32A2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31F3-5172-4073-96D2-2E4C8B0916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886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36A2EB7B-EF60-A9E5-8CD7-4B77FDFB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18703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6CAC6B-11F2-6211-3BAA-3357F31C5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C32FE6-1F92-5A1A-D3ED-2405DDB86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626B79-423F-0EBF-14CA-439915D66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DFD05B6-19F5-A5A3-11AB-7D4B5EF7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2023-09-20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B6393D-49C8-06BB-2E8F-3BBCA568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0492EF1-F2A8-B087-BA57-C9557A684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31F3-5172-4073-96D2-2E4C8B0916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562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E7DD70-8FA3-4678-2F3C-387D33AA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F95A9C-AEE5-881E-AEC2-0255E66CA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6242471-5597-01E9-BAB3-22F3471E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DC45-9E03-4008-A5B9-FDA577768121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917D43-8904-C094-4FE1-B85C8840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191C69-F211-952B-1E4B-9DD33AC0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35A6-05BE-4653-AA6D-4E5C046BE9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1419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DBD2A7-C2C9-F010-6F1C-D39F522D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17B49CA-DFEA-DF3A-0B6C-5903601A8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F790CD-755B-EF49-9A3B-3B50F41A0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4F6F3D6-701F-EEE2-C28A-992461F5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2023-09-20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EA94B11-B8D4-444C-DD0C-5D91F113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279858D-4B0F-751D-8918-9FACE229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31F3-5172-4073-96D2-2E4C8B0916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699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30C0E1-191B-1890-EE52-3F39BDEB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4B212F7-FB07-E5EF-4641-5DB8E934F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645492-84FA-48D6-B599-39E0CC5DD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2023-09-20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7DA135-9504-7ADB-2618-8CB371CA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55B14D3-6817-57BC-BDD6-818BCD68B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31F3-5172-4073-96D2-2E4C8B0916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1811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9D0F22E-BAB7-C86F-E99F-A342E6FA45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92581EB-2250-A84F-4711-0CFCF7650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426F67-A7C4-A71D-91BA-0E58AD953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2023-09-20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FB31B4-6CAF-6658-C738-D48038C5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8BE655-02F0-CC21-4080-44A1DF9E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31F3-5172-4073-96D2-2E4C8B0916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674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BE1C84-02F3-72FC-D7CD-66917BBD2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1B04C2-C609-286B-5563-083564776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4108FE-8B16-A29E-2850-2DD0C6184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DC45-9E03-4008-A5B9-FDA577768121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7795A7-56C0-046C-282F-21D202DB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7E88188-199C-E68F-611F-9FA02C8B6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35A6-05BE-4653-AA6D-4E5C046BE9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463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D6C44C-1980-C003-A8A0-D8DF9727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AB6216-B376-859E-DF56-F65CFF9FA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590B569-6565-D271-C1D5-38CDD009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BB0AA50-41EA-49EA-ADDF-EB0C5C538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DC45-9E03-4008-A5B9-FDA577768121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4B20F14-368E-30F7-2B15-ECFDFD02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3F48AAF-7FAE-10F3-D629-CE328468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35A6-05BE-4653-AA6D-4E5C046BE9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355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82561B-AB85-F8C6-346A-435EFF83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F3715B5-F12F-C2EA-4D83-99A3566C5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6366E99-D151-0BAD-9892-F45059021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D89FEA0-118F-84AD-880E-7AE83E296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2EC9155-3A9F-1CB8-0CE5-7ACEA4A87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42AEA5E-03A8-1AE6-92F7-F4FF9A1E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DC45-9E03-4008-A5B9-FDA577768121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40E2401-FAAE-34E1-FF90-35BC68E8B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F35584B-26E6-26AE-6D07-350CCCB2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35A6-05BE-4653-AA6D-4E5C046BE9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017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F9A252-3E02-8CE9-A9C2-5A76164F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94F603-4991-4C13-965E-08A3119B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DC45-9E03-4008-A5B9-FDA577768121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ECF351-4852-5F99-1A32-7D9C024E9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A08285B-3469-07D3-C4FB-3B3D2223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35A6-05BE-4653-AA6D-4E5C046BE9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19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60E8EC6-E619-F50E-04A4-068686D0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DC45-9E03-4008-A5B9-FDA577768121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AE191F7-01A3-0EC3-8C10-9FA844007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408317F-4A36-64A1-1E20-836B87BA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35A6-05BE-4653-AA6D-4E5C046BE9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856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8F1F92-F17C-2E5F-50CB-06E0E58F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A15ED2-DFF8-AE37-4F29-E9F1A6B3E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8FB816-F82B-D7FC-21D0-6EE242BCB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C7A81D6-9B92-E21D-5F65-D60ADAA4A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DC45-9E03-4008-A5B9-FDA577768121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F326333-F438-E78B-DCCE-315AFF4E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ACF7B0-67EA-51DE-27F7-1BB60E75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35A6-05BE-4653-AA6D-4E5C046BE9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215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F1A62D-2A5D-6A6B-4B6D-673F76DA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AD05FAC-49DE-C93C-B674-383AFDB06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D604CB-C59C-F5C5-3BA9-4D88CDB63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96BCA9F-D80D-0B58-07C3-C5F1E3ED7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DC45-9E03-4008-A5B9-FDA577768121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B60F720-7B8E-5D84-FE0A-F94F05DB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576A52-D89B-D315-DFCE-758F89814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35A6-05BE-4653-AA6D-4E5C046BE9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906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DDCC9B4-B6C4-7B98-1578-89D8644AB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79A530-C8DE-004A-0E05-27E2498E5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EF0333-5951-BA7C-73D3-4C746EB88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5DC45-9E03-4008-A5B9-FDA577768121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AEADA5-FB0D-D2D1-4F42-4F9932836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6EFB06-DD2A-E0C4-DAD8-605367708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735A6-05BE-4653-AA6D-4E5C046BE9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74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26BBD85-9EE5-AAD9-8A9F-59CB71E7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23B8831-1CEA-6D79-0180-A9773A419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21B21A-B015-2FEE-74E1-539DEA06A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2023-09-20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7D5D99-9114-BBB7-C6B6-E0289558F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45A1B6-15F6-CF71-6E1B-2F3DEAB1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D31F3-5172-4073-96D2-2E4C8B0916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607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 18">
            <a:extLst>
              <a:ext uri="{FF2B5EF4-FFF2-40B4-BE49-F238E27FC236}">
                <a16:creationId xmlns:a16="http://schemas.microsoft.com/office/drawing/2014/main" id="{35AF5D31-DE8F-B099-D067-DBA88461C6EE}"/>
              </a:ext>
            </a:extLst>
          </p:cNvPr>
          <p:cNvGrpSpPr/>
          <p:nvPr/>
        </p:nvGrpSpPr>
        <p:grpSpPr>
          <a:xfrm>
            <a:off x="0" y="0"/>
            <a:ext cx="12191998" cy="6858000"/>
            <a:chOff x="0" y="0"/>
            <a:chExt cx="12191998" cy="6858000"/>
          </a:xfrm>
        </p:grpSpPr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4A6D6A1B-E7E4-6FAA-A8FD-E31ABA9C69E5}"/>
                </a:ext>
              </a:extLst>
            </p:cNvPr>
            <p:cNvGrpSpPr/>
            <p:nvPr/>
          </p:nvGrpSpPr>
          <p:grpSpPr>
            <a:xfrm>
              <a:off x="0" y="0"/>
              <a:ext cx="5739319" cy="6858000"/>
              <a:chOff x="0" y="0"/>
              <a:chExt cx="5739319" cy="6858000"/>
            </a:xfrm>
          </p:grpSpPr>
          <p:pic>
            <p:nvPicPr>
              <p:cNvPr id="9" name="Bildobjekt 8" descr="En bild som visar person, klädsel, Mobiltelefon, finger&#10;&#10;Automatiskt genererad beskrivning">
                <a:extLst>
                  <a:ext uri="{FF2B5EF4-FFF2-40B4-BE49-F238E27FC236}">
                    <a16:creationId xmlns:a16="http://schemas.microsoft.com/office/drawing/2014/main" id="{40B54152-C20E-AB7A-DB4B-D95F89B1CB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32240"/>
              <a:stretch/>
            </p:blipFill>
            <p:spPr>
              <a:xfrm>
                <a:off x="0" y="0"/>
                <a:ext cx="5739319" cy="3429000"/>
              </a:xfrm>
              <a:prstGeom prst="rect">
                <a:avLst/>
              </a:prstGeom>
            </p:spPr>
          </p:pic>
          <p:pic>
            <p:nvPicPr>
              <p:cNvPr id="11" name="Bildobjekt 10" descr="En bild som visar Elkabel, Strömförsörjning, elektronik, Nätverkskablar&#10;&#10;Automatiskt genererad beskrivning">
                <a:extLst>
                  <a:ext uri="{FF2B5EF4-FFF2-40B4-BE49-F238E27FC236}">
                    <a16:creationId xmlns:a16="http://schemas.microsoft.com/office/drawing/2014/main" id="{34328993-3974-88EA-7B8B-58F75DD633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76" b="8352"/>
              <a:stretch/>
            </p:blipFill>
            <p:spPr>
              <a:xfrm>
                <a:off x="0" y="3429000"/>
                <a:ext cx="5739319" cy="3429000"/>
              </a:xfrm>
              <a:prstGeom prst="rect">
                <a:avLst/>
              </a:prstGeom>
            </p:spPr>
          </p:pic>
        </p:grp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ED8991AD-2525-8765-4C52-A34A460BC184}"/>
                </a:ext>
              </a:extLst>
            </p:cNvPr>
            <p:cNvSpPr/>
            <p:nvPr/>
          </p:nvSpPr>
          <p:spPr>
            <a:xfrm>
              <a:off x="4572752" y="0"/>
              <a:ext cx="7619246" cy="6858000"/>
            </a:xfrm>
            <a:custGeom>
              <a:avLst/>
              <a:gdLst>
                <a:gd name="connsiteX0" fmla="*/ 0 w 6952735"/>
                <a:gd name="connsiteY0" fmla="*/ 0 h 6858000"/>
                <a:gd name="connsiteX1" fmla="*/ 6952735 w 6952735"/>
                <a:gd name="connsiteY1" fmla="*/ 0 h 6858000"/>
                <a:gd name="connsiteX2" fmla="*/ 6952735 w 6952735"/>
                <a:gd name="connsiteY2" fmla="*/ 6858000 h 6858000"/>
                <a:gd name="connsiteX3" fmla="*/ 0 w 6952735"/>
                <a:gd name="connsiteY3" fmla="*/ 6858000 h 6858000"/>
                <a:gd name="connsiteX4" fmla="*/ 0 w 6952735"/>
                <a:gd name="connsiteY4" fmla="*/ 0 h 6858000"/>
                <a:gd name="connsiteX0" fmla="*/ 0 w 6952735"/>
                <a:gd name="connsiteY0" fmla="*/ 0 h 6858000"/>
                <a:gd name="connsiteX1" fmla="*/ 6952735 w 6952735"/>
                <a:gd name="connsiteY1" fmla="*/ 0 h 6858000"/>
                <a:gd name="connsiteX2" fmla="*/ 6952735 w 6952735"/>
                <a:gd name="connsiteY2" fmla="*/ 6858000 h 6858000"/>
                <a:gd name="connsiteX3" fmla="*/ 0 w 6952735"/>
                <a:gd name="connsiteY3" fmla="*/ 6858000 h 6858000"/>
                <a:gd name="connsiteX4" fmla="*/ 0 w 6952735"/>
                <a:gd name="connsiteY4" fmla="*/ 0 h 6858000"/>
                <a:gd name="connsiteX0" fmla="*/ 0 w 6952735"/>
                <a:gd name="connsiteY0" fmla="*/ 0 h 6858000"/>
                <a:gd name="connsiteX1" fmla="*/ 6952735 w 6952735"/>
                <a:gd name="connsiteY1" fmla="*/ 0 h 6858000"/>
                <a:gd name="connsiteX2" fmla="*/ 6952735 w 6952735"/>
                <a:gd name="connsiteY2" fmla="*/ 6858000 h 6858000"/>
                <a:gd name="connsiteX3" fmla="*/ 0 w 6952735"/>
                <a:gd name="connsiteY3" fmla="*/ 6858000 h 6858000"/>
                <a:gd name="connsiteX4" fmla="*/ 0 w 6952735"/>
                <a:gd name="connsiteY4" fmla="*/ 0 h 6858000"/>
                <a:gd name="connsiteX0" fmla="*/ 0 w 6952735"/>
                <a:gd name="connsiteY0" fmla="*/ 0 h 6858000"/>
                <a:gd name="connsiteX1" fmla="*/ 6952735 w 6952735"/>
                <a:gd name="connsiteY1" fmla="*/ 0 h 6858000"/>
                <a:gd name="connsiteX2" fmla="*/ 6952735 w 6952735"/>
                <a:gd name="connsiteY2" fmla="*/ 6858000 h 6858000"/>
                <a:gd name="connsiteX3" fmla="*/ 0 w 6952735"/>
                <a:gd name="connsiteY3" fmla="*/ 6858000 h 6858000"/>
                <a:gd name="connsiteX4" fmla="*/ 0 w 6952735"/>
                <a:gd name="connsiteY4" fmla="*/ 0 h 6858000"/>
                <a:gd name="connsiteX0" fmla="*/ 0 w 6952735"/>
                <a:gd name="connsiteY0" fmla="*/ 0 h 6858000"/>
                <a:gd name="connsiteX1" fmla="*/ 6952735 w 6952735"/>
                <a:gd name="connsiteY1" fmla="*/ 0 h 6858000"/>
                <a:gd name="connsiteX2" fmla="*/ 6952735 w 6952735"/>
                <a:gd name="connsiteY2" fmla="*/ 6858000 h 6858000"/>
                <a:gd name="connsiteX3" fmla="*/ 0 w 6952735"/>
                <a:gd name="connsiteY3" fmla="*/ 6858000 h 6858000"/>
                <a:gd name="connsiteX4" fmla="*/ 1 w 6952735"/>
                <a:gd name="connsiteY4" fmla="*/ 1219200 h 6858000"/>
                <a:gd name="connsiteX5" fmla="*/ 0 w 6952735"/>
                <a:gd name="connsiteY5" fmla="*/ 0 h 6858000"/>
                <a:gd name="connsiteX0" fmla="*/ 515627 w 7468362"/>
                <a:gd name="connsiteY0" fmla="*/ 0 h 6858000"/>
                <a:gd name="connsiteX1" fmla="*/ 7468362 w 7468362"/>
                <a:gd name="connsiteY1" fmla="*/ 0 h 6858000"/>
                <a:gd name="connsiteX2" fmla="*/ 7468362 w 7468362"/>
                <a:gd name="connsiteY2" fmla="*/ 6858000 h 6858000"/>
                <a:gd name="connsiteX3" fmla="*/ 515627 w 7468362"/>
                <a:gd name="connsiteY3" fmla="*/ 6858000 h 6858000"/>
                <a:gd name="connsiteX4" fmla="*/ 515628 w 7468362"/>
                <a:gd name="connsiteY4" fmla="*/ 4687330 h 6858000"/>
                <a:gd name="connsiteX5" fmla="*/ 515628 w 7468362"/>
                <a:gd name="connsiteY5" fmla="*/ 1219200 h 6858000"/>
                <a:gd name="connsiteX6" fmla="*/ 515627 w 7468362"/>
                <a:gd name="connsiteY6" fmla="*/ 0 h 6858000"/>
                <a:gd name="connsiteX0" fmla="*/ 515627 w 7468362"/>
                <a:gd name="connsiteY0" fmla="*/ 0 h 6858000"/>
                <a:gd name="connsiteX1" fmla="*/ 7468362 w 7468362"/>
                <a:gd name="connsiteY1" fmla="*/ 0 h 6858000"/>
                <a:gd name="connsiteX2" fmla="*/ 7468362 w 7468362"/>
                <a:gd name="connsiteY2" fmla="*/ 6858000 h 6858000"/>
                <a:gd name="connsiteX3" fmla="*/ 515627 w 7468362"/>
                <a:gd name="connsiteY3" fmla="*/ 6858000 h 6858000"/>
                <a:gd name="connsiteX4" fmla="*/ 515628 w 7468362"/>
                <a:gd name="connsiteY4" fmla="*/ 4687330 h 6858000"/>
                <a:gd name="connsiteX5" fmla="*/ 515628 w 7468362"/>
                <a:gd name="connsiteY5" fmla="*/ 1219200 h 6858000"/>
                <a:gd name="connsiteX6" fmla="*/ 515627 w 7468362"/>
                <a:gd name="connsiteY6" fmla="*/ 0 h 6858000"/>
                <a:gd name="connsiteX0" fmla="*/ 515627 w 7468362"/>
                <a:gd name="connsiteY0" fmla="*/ 0 h 6858000"/>
                <a:gd name="connsiteX1" fmla="*/ 7468362 w 7468362"/>
                <a:gd name="connsiteY1" fmla="*/ 0 h 6858000"/>
                <a:gd name="connsiteX2" fmla="*/ 7468362 w 7468362"/>
                <a:gd name="connsiteY2" fmla="*/ 6858000 h 6858000"/>
                <a:gd name="connsiteX3" fmla="*/ 515627 w 7468362"/>
                <a:gd name="connsiteY3" fmla="*/ 6858000 h 6858000"/>
                <a:gd name="connsiteX4" fmla="*/ 515628 w 7468362"/>
                <a:gd name="connsiteY4" fmla="*/ 4687330 h 6858000"/>
                <a:gd name="connsiteX5" fmla="*/ 507390 w 7468362"/>
                <a:gd name="connsiteY5" fmla="*/ 3468130 h 6858000"/>
                <a:gd name="connsiteX6" fmla="*/ 515628 w 7468362"/>
                <a:gd name="connsiteY6" fmla="*/ 1219200 h 6858000"/>
                <a:gd name="connsiteX7" fmla="*/ 515627 w 7468362"/>
                <a:gd name="connsiteY7" fmla="*/ 0 h 6858000"/>
                <a:gd name="connsiteX0" fmla="*/ 515627 w 7468362"/>
                <a:gd name="connsiteY0" fmla="*/ 0 h 6858000"/>
                <a:gd name="connsiteX1" fmla="*/ 7468362 w 7468362"/>
                <a:gd name="connsiteY1" fmla="*/ 0 h 6858000"/>
                <a:gd name="connsiteX2" fmla="*/ 7468362 w 7468362"/>
                <a:gd name="connsiteY2" fmla="*/ 6858000 h 6858000"/>
                <a:gd name="connsiteX3" fmla="*/ 515627 w 7468362"/>
                <a:gd name="connsiteY3" fmla="*/ 6858000 h 6858000"/>
                <a:gd name="connsiteX4" fmla="*/ 515628 w 7468362"/>
                <a:gd name="connsiteY4" fmla="*/ 4687330 h 6858000"/>
                <a:gd name="connsiteX5" fmla="*/ 507390 w 7468362"/>
                <a:gd name="connsiteY5" fmla="*/ 3468130 h 6858000"/>
                <a:gd name="connsiteX6" fmla="*/ 515628 w 7468362"/>
                <a:gd name="connsiteY6" fmla="*/ 1219200 h 6858000"/>
                <a:gd name="connsiteX7" fmla="*/ 515627 w 7468362"/>
                <a:gd name="connsiteY7" fmla="*/ 0 h 6858000"/>
                <a:gd name="connsiteX0" fmla="*/ 527221 w 7479956"/>
                <a:gd name="connsiteY0" fmla="*/ 0 h 6858000"/>
                <a:gd name="connsiteX1" fmla="*/ 7479956 w 7479956"/>
                <a:gd name="connsiteY1" fmla="*/ 0 h 6858000"/>
                <a:gd name="connsiteX2" fmla="*/ 7479956 w 7479956"/>
                <a:gd name="connsiteY2" fmla="*/ 6858000 h 6858000"/>
                <a:gd name="connsiteX3" fmla="*/ 527221 w 7479956"/>
                <a:gd name="connsiteY3" fmla="*/ 6858000 h 6858000"/>
                <a:gd name="connsiteX4" fmla="*/ 527222 w 7479956"/>
                <a:gd name="connsiteY4" fmla="*/ 4687330 h 6858000"/>
                <a:gd name="connsiteX5" fmla="*/ 0 w 7479956"/>
                <a:gd name="connsiteY5" fmla="*/ 3105665 h 6858000"/>
                <a:gd name="connsiteX6" fmla="*/ 527222 w 7479956"/>
                <a:gd name="connsiteY6" fmla="*/ 1219200 h 6858000"/>
                <a:gd name="connsiteX7" fmla="*/ 527221 w 7479956"/>
                <a:gd name="connsiteY7" fmla="*/ 0 h 6858000"/>
                <a:gd name="connsiteX0" fmla="*/ 527221 w 7479956"/>
                <a:gd name="connsiteY0" fmla="*/ 0 h 6858000"/>
                <a:gd name="connsiteX1" fmla="*/ 7479956 w 7479956"/>
                <a:gd name="connsiteY1" fmla="*/ 0 h 6858000"/>
                <a:gd name="connsiteX2" fmla="*/ 7479956 w 7479956"/>
                <a:gd name="connsiteY2" fmla="*/ 6858000 h 6858000"/>
                <a:gd name="connsiteX3" fmla="*/ 527221 w 7479956"/>
                <a:gd name="connsiteY3" fmla="*/ 6858000 h 6858000"/>
                <a:gd name="connsiteX4" fmla="*/ 527222 w 7479956"/>
                <a:gd name="connsiteY4" fmla="*/ 4687330 h 6858000"/>
                <a:gd name="connsiteX5" fmla="*/ 0 w 7479956"/>
                <a:gd name="connsiteY5" fmla="*/ 3105665 h 6858000"/>
                <a:gd name="connsiteX6" fmla="*/ 535460 w 7479956"/>
                <a:gd name="connsiteY6" fmla="*/ 1235676 h 6858000"/>
                <a:gd name="connsiteX7" fmla="*/ 527221 w 7479956"/>
                <a:gd name="connsiteY7" fmla="*/ 0 h 6858000"/>
                <a:gd name="connsiteX0" fmla="*/ 527221 w 7479956"/>
                <a:gd name="connsiteY0" fmla="*/ 0 h 6858000"/>
                <a:gd name="connsiteX1" fmla="*/ 7479956 w 7479956"/>
                <a:gd name="connsiteY1" fmla="*/ 0 h 6858000"/>
                <a:gd name="connsiteX2" fmla="*/ 7479956 w 7479956"/>
                <a:gd name="connsiteY2" fmla="*/ 6858000 h 6858000"/>
                <a:gd name="connsiteX3" fmla="*/ 527221 w 7479956"/>
                <a:gd name="connsiteY3" fmla="*/ 6858000 h 6858000"/>
                <a:gd name="connsiteX4" fmla="*/ 527222 w 7479956"/>
                <a:gd name="connsiteY4" fmla="*/ 4687330 h 6858000"/>
                <a:gd name="connsiteX5" fmla="*/ 0 w 7479956"/>
                <a:gd name="connsiteY5" fmla="*/ 3105665 h 6858000"/>
                <a:gd name="connsiteX6" fmla="*/ 535460 w 7479956"/>
                <a:gd name="connsiteY6" fmla="*/ 1202724 h 6858000"/>
                <a:gd name="connsiteX7" fmla="*/ 527221 w 7479956"/>
                <a:gd name="connsiteY7" fmla="*/ 0 h 6858000"/>
                <a:gd name="connsiteX0" fmla="*/ 527221 w 7479956"/>
                <a:gd name="connsiteY0" fmla="*/ 0 h 6858000"/>
                <a:gd name="connsiteX1" fmla="*/ 7479956 w 7479956"/>
                <a:gd name="connsiteY1" fmla="*/ 0 h 6858000"/>
                <a:gd name="connsiteX2" fmla="*/ 7479956 w 7479956"/>
                <a:gd name="connsiteY2" fmla="*/ 6858000 h 6858000"/>
                <a:gd name="connsiteX3" fmla="*/ 527221 w 7479956"/>
                <a:gd name="connsiteY3" fmla="*/ 6858000 h 6858000"/>
                <a:gd name="connsiteX4" fmla="*/ 527222 w 7479956"/>
                <a:gd name="connsiteY4" fmla="*/ 4687330 h 6858000"/>
                <a:gd name="connsiteX5" fmla="*/ 0 w 7479956"/>
                <a:gd name="connsiteY5" fmla="*/ 3105665 h 6858000"/>
                <a:gd name="connsiteX6" fmla="*/ 535460 w 7479956"/>
                <a:gd name="connsiteY6" fmla="*/ 1202724 h 6858000"/>
                <a:gd name="connsiteX7" fmla="*/ 527221 w 7479956"/>
                <a:gd name="connsiteY7" fmla="*/ 0 h 6858000"/>
                <a:gd name="connsiteX0" fmla="*/ 527221 w 7479956"/>
                <a:gd name="connsiteY0" fmla="*/ 0 h 6858000"/>
                <a:gd name="connsiteX1" fmla="*/ 7479956 w 7479956"/>
                <a:gd name="connsiteY1" fmla="*/ 0 h 6858000"/>
                <a:gd name="connsiteX2" fmla="*/ 7479956 w 7479956"/>
                <a:gd name="connsiteY2" fmla="*/ 6858000 h 6858000"/>
                <a:gd name="connsiteX3" fmla="*/ 527221 w 7479956"/>
                <a:gd name="connsiteY3" fmla="*/ 6858000 h 6858000"/>
                <a:gd name="connsiteX4" fmla="*/ 527222 w 7479956"/>
                <a:gd name="connsiteY4" fmla="*/ 4687330 h 6858000"/>
                <a:gd name="connsiteX5" fmla="*/ 0 w 7479956"/>
                <a:gd name="connsiteY5" fmla="*/ 3105665 h 6858000"/>
                <a:gd name="connsiteX6" fmla="*/ 535460 w 7479956"/>
                <a:gd name="connsiteY6" fmla="*/ 1202724 h 6858000"/>
                <a:gd name="connsiteX7" fmla="*/ 527221 w 7479956"/>
                <a:gd name="connsiteY7" fmla="*/ 0 h 6858000"/>
                <a:gd name="connsiteX0" fmla="*/ 527221 w 7479956"/>
                <a:gd name="connsiteY0" fmla="*/ 0 h 6858000"/>
                <a:gd name="connsiteX1" fmla="*/ 7479956 w 7479956"/>
                <a:gd name="connsiteY1" fmla="*/ 0 h 6858000"/>
                <a:gd name="connsiteX2" fmla="*/ 7479956 w 7479956"/>
                <a:gd name="connsiteY2" fmla="*/ 6858000 h 6858000"/>
                <a:gd name="connsiteX3" fmla="*/ 527221 w 7479956"/>
                <a:gd name="connsiteY3" fmla="*/ 6858000 h 6858000"/>
                <a:gd name="connsiteX4" fmla="*/ 527222 w 7479956"/>
                <a:gd name="connsiteY4" fmla="*/ 4687330 h 6858000"/>
                <a:gd name="connsiteX5" fmla="*/ 0 w 7479956"/>
                <a:gd name="connsiteY5" fmla="*/ 3105665 h 6858000"/>
                <a:gd name="connsiteX6" fmla="*/ 551935 w 7479956"/>
                <a:gd name="connsiteY6" fmla="*/ 1787611 h 6858000"/>
                <a:gd name="connsiteX7" fmla="*/ 527221 w 7479956"/>
                <a:gd name="connsiteY7" fmla="*/ 0 h 6858000"/>
                <a:gd name="connsiteX0" fmla="*/ 611494 w 7564229"/>
                <a:gd name="connsiteY0" fmla="*/ 0 h 6858000"/>
                <a:gd name="connsiteX1" fmla="*/ 7564229 w 7564229"/>
                <a:gd name="connsiteY1" fmla="*/ 0 h 6858000"/>
                <a:gd name="connsiteX2" fmla="*/ 7564229 w 7564229"/>
                <a:gd name="connsiteY2" fmla="*/ 6858000 h 6858000"/>
                <a:gd name="connsiteX3" fmla="*/ 611494 w 7564229"/>
                <a:gd name="connsiteY3" fmla="*/ 6858000 h 6858000"/>
                <a:gd name="connsiteX4" fmla="*/ 611495 w 7564229"/>
                <a:gd name="connsiteY4" fmla="*/ 4687330 h 6858000"/>
                <a:gd name="connsiteX5" fmla="*/ 84273 w 7564229"/>
                <a:gd name="connsiteY5" fmla="*/ 3105665 h 6858000"/>
                <a:gd name="connsiteX6" fmla="*/ 636208 w 7564229"/>
                <a:gd name="connsiteY6" fmla="*/ 1787611 h 6858000"/>
                <a:gd name="connsiteX7" fmla="*/ 611494 w 7564229"/>
                <a:gd name="connsiteY7" fmla="*/ 0 h 6858000"/>
                <a:gd name="connsiteX0" fmla="*/ 617560 w 7570295"/>
                <a:gd name="connsiteY0" fmla="*/ 0 h 6858000"/>
                <a:gd name="connsiteX1" fmla="*/ 7570295 w 7570295"/>
                <a:gd name="connsiteY1" fmla="*/ 0 h 6858000"/>
                <a:gd name="connsiteX2" fmla="*/ 7570295 w 7570295"/>
                <a:gd name="connsiteY2" fmla="*/ 6858000 h 6858000"/>
                <a:gd name="connsiteX3" fmla="*/ 617560 w 7570295"/>
                <a:gd name="connsiteY3" fmla="*/ 6858000 h 6858000"/>
                <a:gd name="connsiteX4" fmla="*/ 617561 w 7570295"/>
                <a:gd name="connsiteY4" fmla="*/ 4687330 h 6858000"/>
                <a:gd name="connsiteX5" fmla="*/ 90339 w 7570295"/>
                <a:gd name="connsiteY5" fmla="*/ 3105665 h 6858000"/>
                <a:gd name="connsiteX6" fmla="*/ 634037 w 7570295"/>
                <a:gd name="connsiteY6" fmla="*/ 1779373 h 6858000"/>
                <a:gd name="connsiteX7" fmla="*/ 617560 w 7570295"/>
                <a:gd name="connsiteY7" fmla="*/ 0 h 6858000"/>
                <a:gd name="connsiteX0" fmla="*/ 617560 w 7570295"/>
                <a:gd name="connsiteY0" fmla="*/ 0 h 6858000"/>
                <a:gd name="connsiteX1" fmla="*/ 7570295 w 7570295"/>
                <a:gd name="connsiteY1" fmla="*/ 0 h 6858000"/>
                <a:gd name="connsiteX2" fmla="*/ 7570295 w 7570295"/>
                <a:gd name="connsiteY2" fmla="*/ 6858000 h 6858000"/>
                <a:gd name="connsiteX3" fmla="*/ 617560 w 7570295"/>
                <a:gd name="connsiteY3" fmla="*/ 6858000 h 6858000"/>
                <a:gd name="connsiteX4" fmla="*/ 617561 w 7570295"/>
                <a:gd name="connsiteY4" fmla="*/ 4687330 h 6858000"/>
                <a:gd name="connsiteX5" fmla="*/ 90339 w 7570295"/>
                <a:gd name="connsiteY5" fmla="*/ 3105665 h 6858000"/>
                <a:gd name="connsiteX6" fmla="*/ 634037 w 7570295"/>
                <a:gd name="connsiteY6" fmla="*/ 1779373 h 6858000"/>
                <a:gd name="connsiteX7" fmla="*/ 617560 w 7570295"/>
                <a:gd name="connsiteY7" fmla="*/ 0 h 6858000"/>
                <a:gd name="connsiteX0" fmla="*/ 599407 w 7552142"/>
                <a:gd name="connsiteY0" fmla="*/ 0 h 6858000"/>
                <a:gd name="connsiteX1" fmla="*/ 7552142 w 7552142"/>
                <a:gd name="connsiteY1" fmla="*/ 0 h 6858000"/>
                <a:gd name="connsiteX2" fmla="*/ 7552142 w 7552142"/>
                <a:gd name="connsiteY2" fmla="*/ 6858000 h 6858000"/>
                <a:gd name="connsiteX3" fmla="*/ 599407 w 7552142"/>
                <a:gd name="connsiteY3" fmla="*/ 6858000 h 6858000"/>
                <a:gd name="connsiteX4" fmla="*/ 599408 w 7552142"/>
                <a:gd name="connsiteY4" fmla="*/ 4687330 h 6858000"/>
                <a:gd name="connsiteX5" fmla="*/ 72186 w 7552142"/>
                <a:gd name="connsiteY5" fmla="*/ 3105665 h 6858000"/>
                <a:gd name="connsiteX6" fmla="*/ 640597 w 7552142"/>
                <a:gd name="connsiteY6" fmla="*/ 1804087 h 6858000"/>
                <a:gd name="connsiteX7" fmla="*/ 599407 w 7552142"/>
                <a:gd name="connsiteY7" fmla="*/ 0 h 6858000"/>
                <a:gd name="connsiteX0" fmla="*/ 533525 w 7486260"/>
                <a:gd name="connsiteY0" fmla="*/ 0 h 6858000"/>
                <a:gd name="connsiteX1" fmla="*/ 7486260 w 7486260"/>
                <a:gd name="connsiteY1" fmla="*/ 0 h 6858000"/>
                <a:gd name="connsiteX2" fmla="*/ 7486260 w 7486260"/>
                <a:gd name="connsiteY2" fmla="*/ 6858000 h 6858000"/>
                <a:gd name="connsiteX3" fmla="*/ 533525 w 7486260"/>
                <a:gd name="connsiteY3" fmla="*/ 6858000 h 6858000"/>
                <a:gd name="connsiteX4" fmla="*/ 533526 w 7486260"/>
                <a:gd name="connsiteY4" fmla="*/ 4687330 h 6858000"/>
                <a:gd name="connsiteX5" fmla="*/ 6304 w 7486260"/>
                <a:gd name="connsiteY5" fmla="*/ 3105665 h 6858000"/>
                <a:gd name="connsiteX6" fmla="*/ 574715 w 7486260"/>
                <a:gd name="connsiteY6" fmla="*/ 1804087 h 6858000"/>
                <a:gd name="connsiteX7" fmla="*/ 533525 w 7486260"/>
                <a:gd name="connsiteY7" fmla="*/ 0 h 6858000"/>
                <a:gd name="connsiteX0" fmla="*/ 527221 w 7479956"/>
                <a:gd name="connsiteY0" fmla="*/ 0 h 6858000"/>
                <a:gd name="connsiteX1" fmla="*/ 7479956 w 7479956"/>
                <a:gd name="connsiteY1" fmla="*/ 0 h 6858000"/>
                <a:gd name="connsiteX2" fmla="*/ 7479956 w 7479956"/>
                <a:gd name="connsiteY2" fmla="*/ 6858000 h 6858000"/>
                <a:gd name="connsiteX3" fmla="*/ 527221 w 7479956"/>
                <a:gd name="connsiteY3" fmla="*/ 6858000 h 6858000"/>
                <a:gd name="connsiteX4" fmla="*/ 527222 w 7479956"/>
                <a:gd name="connsiteY4" fmla="*/ 4687330 h 6858000"/>
                <a:gd name="connsiteX5" fmla="*/ 0 w 7479956"/>
                <a:gd name="connsiteY5" fmla="*/ 3105665 h 6858000"/>
                <a:gd name="connsiteX6" fmla="*/ 617838 w 7479956"/>
                <a:gd name="connsiteY6" fmla="*/ 1705233 h 6858000"/>
                <a:gd name="connsiteX7" fmla="*/ 527221 w 7479956"/>
                <a:gd name="connsiteY7" fmla="*/ 0 h 6858000"/>
                <a:gd name="connsiteX0" fmla="*/ 527221 w 7479956"/>
                <a:gd name="connsiteY0" fmla="*/ 0 h 6858000"/>
                <a:gd name="connsiteX1" fmla="*/ 7479956 w 7479956"/>
                <a:gd name="connsiteY1" fmla="*/ 0 h 6858000"/>
                <a:gd name="connsiteX2" fmla="*/ 7479956 w 7479956"/>
                <a:gd name="connsiteY2" fmla="*/ 6858000 h 6858000"/>
                <a:gd name="connsiteX3" fmla="*/ 527221 w 7479956"/>
                <a:gd name="connsiteY3" fmla="*/ 6858000 h 6858000"/>
                <a:gd name="connsiteX4" fmla="*/ 527222 w 7479956"/>
                <a:gd name="connsiteY4" fmla="*/ 4687330 h 6858000"/>
                <a:gd name="connsiteX5" fmla="*/ 0 w 7479956"/>
                <a:gd name="connsiteY5" fmla="*/ 3105665 h 6858000"/>
                <a:gd name="connsiteX6" fmla="*/ 617838 w 7479956"/>
                <a:gd name="connsiteY6" fmla="*/ 1919417 h 6858000"/>
                <a:gd name="connsiteX7" fmla="*/ 527221 w 7479956"/>
                <a:gd name="connsiteY7" fmla="*/ 0 h 6858000"/>
                <a:gd name="connsiteX0" fmla="*/ 527221 w 7479956"/>
                <a:gd name="connsiteY0" fmla="*/ 0 h 6858000"/>
                <a:gd name="connsiteX1" fmla="*/ 7479956 w 7479956"/>
                <a:gd name="connsiteY1" fmla="*/ 0 h 6858000"/>
                <a:gd name="connsiteX2" fmla="*/ 7479956 w 7479956"/>
                <a:gd name="connsiteY2" fmla="*/ 6858000 h 6858000"/>
                <a:gd name="connsiteX3" fmla="*/ 527221 w 7479956"/>
                <a:gd name="connsiteY3" fmla="*/ 6858000 h 6858000"/>
                <a:gd name="connsiteX4" fmla="*/ 527222 w 7479956"/>
                <a:gd name="connsiteY4" fmla="*/ 4687330 h 6858000"/>
                <a:gd name="connsiteX5" fmla="*/ 0 w 7479956"/>
                <a:gd name="connsiteY5" fmla="*/ 3105665 h 6858000"/>
                <a:gd name="connsiteX6" fmla="*/ 626076 w 7479956"/>
                <a:gd name="connsiteY6" fmla="*/ 1911180 h 6858000"/>
                <a:gd name="connsiteX7" fmla="*/ 527221 w 7479956"/>
                <a:gd name="connsiteY7" fmla="*/ 0 h 6858000"/>
                <a:gd name="connsiteX0" fmla="*/ 527221 w 7479956"/>
                <a:gd name="connsiteY0" fmla="*/ 0 h 6858000"/>
                <a:gd name="connsiteX1" fmla="*/ 7479956 w 7479956"/>
                <a:gd name="connsiteY1" fmla="*/ 0 h 6858000"/>
                <a:gd name="connsiteX2" fmla="*/ 7479956 w 7479956"/>
                <a:gd name="connsiteY2" fmla="*/ 6858000 h 6858000"/>
                <a:gd name="connsiteX3" fmla="*/ 527221 w 7479956"/>
                <a:gd name="connsiteY3" fmla="*/ 6858000 h 6858000"/>
                <a:gd name="connsiteX4" fmla="*/ 527222 w 7479956"/>
                <a:gd name="connsiteY4" fmla="*/ 4687330 h 6858000"/>
                <a:gd name="connsiteX5" fmla="*/ 0 w 7479956"/>
                <a:gd name="connsiteY5" fmla="*/ 3105665 h 6858000"/>
                <a:gd name="connsiteX6" fmla="*/ 626076 w 7479956"/>
                <a:gd name="connsiteY6" fmla="*/ 1911180 h 6858000"/>
                <a:gd name="connsiteX7" fmla="*/ 527221 w 7479956"/>
                <a:gd name="connsiteY7" fmla="*/ 0 h 6858000"/>
                <a:gd name="connsiteX0" fmla="*/ 527221 w 7479956"/>
                <a:gd name="connsiteY0" fmla="*/ 0 h 6858000"/>
                <a:gd name="connsiteX1" fmla="*/ 7479956 w 7479956"/>
                <a:gd name="connsiteY1" fmla="*/ 0 h 6858000"/>
                <a:gd name="connsiteX2" fmla="*/ 7479956 w 7479956"/>
                <a:gd name="connsiteY2" fmla="*/ 6858000 h 6858000"/>
                <a:gd name="connsiteX3" fmla="*/ 527221 w 7479956"/>
                <a:gd name="connsiteY3" fmla="*/ 6858000 h 6858000"/>
                <a:gd name="connsiteX4" fmla="*/ 527222 w 7479956"/>
                <a:gd name="connsiteY4" fmla="*/ 4687330 h 6858000"/>
                <a:gd name="connsiteX5" fmla="*/ 0 w 7479956"/>
                <a:gd name="connsiteY5" fmla="*/ 3105665 h 6858000"/>
                <a:gd name="connsiteX6" fmla="*/ 634314 w 7479956"/>
                <a:gd name="connsiteY6" fmla="*/ 1927656 h 6858000"/>
                <a:gd name="connsiteX7" fmla="*/ 527221 w 7479956"/>
                <a:gd name="connsiteY7" fmla="*/ 0 h 6858000"/>
                <a:gd name="connsiteX0" fmla="*/ 527221 w 7479956"/>
                <a:gd name="connsiteY0" fmla="*/ 0 h 6858000"/>
                <a:gd name="connsiteX1" fmla="*/ 7479956 w 7479956"/>
                <a:gd name="connsiteY1" fmla="*/ 0 h 6858000"/>
                <a:gd name="connsiteX2" fmla="*/ 7479956 w 7479956"/>
                <a:gd name="connsiteY2" fmla="*/ 6858000 h 6858000"/>
                <a:gd name="connsiteX3" fmla="*/ 527221 w 7479956"/>
                <a:gd name="connsiteY3" fmla="*/ 6858000 h 6858000"/>
                <a:gd name="connsiteX4" fmla="*/ 527222 w 7479956"/>
                <a:gd name="connsiteY4" fmla="*/ 4687330 h 6858000"/>
                <a:gd name="connsiteX5" fmla="*/ 0 w 7479956"/>
                <a:gd name="connsiteY5" fmla="*/ 3105665 h 6858000"/>
                <a:gd name="connsiteX6" fmla="*/ 634314 w 7479956"/>
                <a:gd name="connsiteY6" fmla="*/ 1927656 h 6858000"/>
                <a:gd name="connsiteX7" fmla="*/ 527221 w 7479956"/>
                <a:gd name="connsiteY7" fmla="*/ 0 h 6858000"/>
                <a:gd name="connsiteX0" fmla="*/ 627316 w 7580051"/>
                <a:gd name="connsiteY0" fmla="*/ 0 h 6858000"/>
                <a:gd name="connsiteX1" fmla="*/ 7580051 w 7580051"/>
                <a:gd name="connsiteY1" fmla="*/ 0 h 6858000"/>
                <a:gd name="connsiteX2" fmla="*/ 7580051 w 7580051"/>
                <a:gd name="connsiteY2" fmla="*/ 6858000 h 6858000"/>
                <a:gd name="connsiteX3" fmla="*/ 627316 w 7580051"/>
                <a:gd name="connsiteY3" fmla="*/ 6858000 h 6858000"/>
                <a:gd name="connsiteX4" fmla="*/ 627317 w 7580051"/>
                <a:gd name="connsiteY4" fmla="*/ 4687330 h 6858000"/>
                <a:gd name="connsiteX5" fmla="*/ 100095 w 7580051"/>
                <a:gd name="connsiteY5" fmla="*/ 3105665 h 6858000"/>
                <a:gd name="connsiteX6" fmla="*/ 429609 w 7580051"/>
                <a:gd name="connsiteY6" fmla="*/ 1598143 h 6858000"/>
                <a:gd name="connsiteX7" fmla="*/ 627316 w 7580051"/>
                <a:gd name="connsiteY7" fmla="*/ 0 h 6858000"/>
                <a:gd name="connsiteX0" fmla="*/ 627316 w 7580051"/>
                <a:gd name="connsiteY0" fmla="*/ 0 h 6858000"/>
                <a:gd name="connsiteX1" fmla="*/ 7580051 w 7580051"/>
                <a:gd name="connsiteY1" fmla="*/ 0 h 6858000"/>
                <a:gd name="connsiteX2" fmla="*/ 7580051 w 7580051"/>
                <a:gd name="connsiteY2" fmla="*/ 6858000 h 6858000"/>
                <a:gd name="connsiteX3" fmla="*/ 627316 w 7580051"/>
                <a:gd name="connsiteY3" fmla="*/ 6858000 h 6858000"/>
                <a:gd name="connsiteX4" fmla="*/ 643793 w 7580051"/>
                <a:gd name="connsiteY4" fmla="*/ 4695568 h 6858000"/>
                <a:gd name="connsiteX5" fmla="*/ 100095 w 7580051"/>
                <a:gd name="connsiteY5" fmla="*/ 3105665 h 6858000"/>
                <a:gd name="connsiteX6" fmla="*/ 429609 w 7580051"/>
                <a:gd name="connsiteY6" fmla="*/ 1598143 h 6858000"/>
                <a:gd name="connsiteX7" fmla="*/ 627316 w 7580051"/>
                <a:gd name="connsiteY7" fmla="*/ 0 h 6858000"/>
                <a:gd name="connsiteX0" fmla="*/ 627316 w 7580051"/>
                <a:gd name="connsiteY0" fmla="*/ 0 h 6858000"/>
                <a:gd name="connsiteX1" fmla="*/ 7580051 w 7580051"/>
                <a:gd name="connsiteY1" fmla="*/ 0 h 6858000"/>
                <a:gd name="connsiteX2" fmla="*/ 7580051 w 7580051"/>
                <a:gd name="connsiteY2" fmla="*/ 6858000 h 6858000"/>
                <a:gd name="connsiteX3" fmla="*/ 627316 w 7580051"/>
                <a:gd name="connsiteY3" fmla="*/ 6858000 h 6858000"/>
                <a:gd name="connsiteX4" fmla="*/ 643793 w 7580051"/>
                <a:gd name="connsiteY4" fmla="*/ 4695568 h 6858000"/>
                <a:gd name="connsiteX5" fmla="*/ 58906 w 7580051"/>
                <a:gd name="connsiteY5" fmla="*/ 3385751 h 6858000"/>
                <a:gd name="connsiteX6" fmla="*/ 429609 w 7580051"/>
                <a:gd name="connsiteY6" fmla="*/ 1598143 h 6858000"/>
                <a:gd name="connsiteX7" fmla="*/ 627316 w 7580051"/>
                <a:gd name="connsiteY7" fmla="*/ 0 h 6858000"/>
                <a:gd name="connsiteX0" fmla="*/ 627316 w 7580051"/>
                <a:gd name="connsiteY0" fmla="*/ 0 h 6858000"/>
                <a:gd name="connsiteX1" fmla="*/ 7580051 w 7580051"/>
                <a:gd name="connsiteY1" fmla="*/ 0 h 6858000"/>
                <a:gd name="connsiteX2" fmla="*/ 7580051 w 7580051"/>
                <a:gd name="connsiteY2" fmla="*/ 6858000 h 6858000"/>
                <a:gd name="connsiteX3" fmla="*/ 627316 w 7580051"/>
                <a:gd name="connsiteY3" fmla="*/ 6858000 h 6858000"/>
                <a:gd name="connsiteX4" fmla="*/ 643793 w 7580051"/>
                <a:gd name="connsiteY4" fmla="*/ 4695568 h 6858000"/>
                <a:gd name="connsiteX5" fmla="*/ 58906 w 7580051"/>
                <a:gd name="connsiteY5" fmla="*/ 3591697 h 6858000"/>
                <a:gd name="connsiteX6" fmla="*/ 429609 w 7580051"/>
                <a:gd name="connsiteY6" fmla="*/ 1598143 h 6858000"/>
                <a:gd name="connsiteX7" fmla="*/ 627316 w 7580051"/>
                <a:gd name="connsiteY7" fmla="*/ 0 h 6858000"/>
                <a:gd name="connsiteX0" fmla="*/ 627316 w 7580051"/>
                <a:gd name="connsiteY0" fmla="*/ 0 h 6858000"/>
                <a:gd name="connsiteX1" fmla="*/ 7580051 w 7580051"/>
                <a:gd name="connsiteY1" fmla="*/ 0 h 6858000"/>
                <a:gd name="connsiteX2" fmla="*/ 7580051 w 7580051"/>
                <a:gd name="connsiteY2" fmla="*/ 6858000 h 6858000"/>
                <a:gd name="connsiteX3" fmla="*/ 627316 w 7580051"/>
                <a:gd name="connsiteY3" fmla="*/ 6858000 h 6858000"/>
                <a:gd name="connsiteX4" fmla="*/ 594366 w 7580051"/>
                <a:gd name="connsiteY4" fmla="*/ 5033319 h 6858000"/>
                <a:gd name="connsiteX5" fmla="*/ 58906 w 7580051"/>
                <a:gd name="connsiteY5" fmla="*/ 3591697 h 6858000"/>
                <a:gd name="connsiteX6" fmla="*/ 429609 w 7580051"/>
                <a:gd name="connsiteY6" fmla="*/ 1598143 h 6858000"/>
                <a:gd name="connsiteX7" fmla="*/ 627316 w 7580051"/>
                <a:gd name="connsiteY7" fmla="*/ 0 h 6858000"/>
                <a:gd name="connsiteX0" fmla="*/ 666511 w 7619246"/>
                <a:gd name="connsiteY0" fmla="*/ 0 h 6858000"/>
                <a:gd name="connsiteX1" fmla="*/ 7619246 w 7619246"/>
                <a:gd name="connsiteY1" fmla="*/ 0 h 6858000"/>
                <a:gd name="connsiteX2" fmla="*/ 7619246 w 7619246"/>
                <a:gd name="connsiteY2" fmla="*/ 6858000 h 6858000"/>
                <a:gd name="connsiteX3" fmla="*/ 666511 w 7619246"/>
                <a:gd name="connsiteY3" fmla="*/ 6858000 h 6858000"/>
                <a:gd name="connsiteX4" fmla="*/ 633561 w 7619246"/>
                <a:gd name="connsiteY4" fmla="*/ 5033319 h 6858000"/>
                <a:gd name="connsiteX5" fmla="*/ 98101 w 7619246"/>
                <a:gd name="connsiteY5" fmla="*/ 3591697 h 6858000"/>
                <a:gd name="connsiteX6" fmla="*/ 419377 w 7619246"/>
                <a:gd name="connsiteY6" fmla="*/ 1812327 h 6858000"/>
                <a:gd name="connsiteX7" fmla="*/ 666511 w 7619246"/>
                <a:gd name="connsiteY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19246" h="6858000">
                  <a:moveTo>
                    <a:pt x="666511" y="0"/>
                  </a:moveTo>
                  <a:lnTo>
                    <a:pt x="7619246" y="0"/>
                  </a:lnTo>
                  <a:lnTo>
                    <a:pt x="7619246" y="6858000"/>
                  </a:lnTo>
                  <a:lnTo>
                    <a:pt x="666511" y="6858000"/>
                  </a:lnTo>
                  <a:cubicBezTo>
                    <a:pt x="-493651" y="6531919"/>
                    <a:pt x="633561" y="5973119"/>
                    <a:pt x="633561" y="5033319"/>
                  </a:cubicBezTo>
                  <a:cubicBezTo>
                    <a:pt x="632188" y="4468341"/>
                    <a:pt x="98101" y="4169719"/>
                    <a:pt x="98101" y="3591697"/>
                  </a:cubicBezTo>
                  <a:cubicBezTo>
                    <a:pt x="106339" y="2997200"/>
                    <a:pt x="1159410" y="2810478"/>
                    <a:pt x="419377" y="1812327"/>
                  </a:cubicBezTo>
                  <a:cubicBezTo>
                    <a:pt x="-651542" y="590382"/>
                    <a:pt x="666511" y="406400"/>
                    <a:pt x="666511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Rubrik 1">
              <a:extLst>
                <a:ext uri="{FF2B5EF4-FFF2-40B4-BE49-F238E27FC236}">
                  <a16:creationId xmlns:a16="http://schemas.microsoft.com/office/drawing/2014/main" id="{F377F006-0ECA-6596-B621-1296E62C4C7F}"/>
                </a:ext>
              </a:extLst>
            </p:cNvPr>
            <p:cNvSpPr txBox="1">
              <a:spLocks/>
            </p:cNvSpPr>
            <p:nvPr/>
          </p:nvSpPr>
          <p:spPr>
            <a:xfrm>
              <a:off x="5601730" y="836712"/>
              <a:ext cx="6038885" cy="2263606"/>
            </a:xfrm>
            <a:prstGeom prst="rect">
              <a:avLst/>
            </a:prstGeom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endParaRPr lang="sv-SE" sz="4400" b="1">
                <a:solidFill>
                  <a:srgbClr val="164194"/>
                </a:solidFill>
                <a:latin typeface="Arial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sv-SE" sz="4400" b="1">
                  <a:solidFill>
                    <a:srgbClr val="002D74"/>
                  </a:solidFill>
                  <a:latin typeface="Arial"/>
                </a:rPr>
                <a:t>Köpings Kabel-TV AB</a:t>
              </a:r>
            </a:p>
            <a:p>
              <a:pPr>
                <a:spcBef>
                  <a:spcPct val="0"/>
                </a:spcBef>
                <a:defRPr/>
              </a:pPr>
              <a:endParaRPr lang="sv-SE" sz="4400" b="1">
                <a:solidFill>
                  <a:srgbClr val="164194"/>
                </a:solidFill>
                <a:latin typeface="Arial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sv-SE" sz="3200" b="1">
                  <a:solidFill>
                    <a:srgbClr val="002D74"/>
                  </a:solidFill>
                  <a:latin typeface="Arial"/>
                </a:rPr>
                <a:t>- Global uppkoppling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sv-SE" sz="3200" b="1">
                  <a:solidFill>
                    <a:srgbClr val="002D74"/>
                  </a:solidFill>
                  <a:latin typeface="Arial"/>
                </a:rPr>
                <a:t>- Lokal kundvård</a:t>
              </a:r>
            </a:p>
          </p:txBody>
        </p:sp>
        <p:pic>
          <p:nvPicPr>
            <p:cNvPr id="18" name="Bildobjekt 17" descr="En bild som visar text, Teckensnitt, Grafik, logotyp&#10;&#10;Automatiskt genererad beskrivning">
              <a:extLst>
                <a:ext uri="{FF2B5EF4-FFF2-40B4-BE49-F238E27FC236}">
                  <a16:creationId xmlns:a16="http://schemas.microsoft.com/office/drawing/2014/main" id="{AFD393A9-B0F9-056A-A61C-CB8891DBA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4592" y="6021288"/>
              <a:ext cx="495429" cy="622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1186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5AC87B1D-88F8-F516-A6CE-852D7E568501}"/>
              </a:ext>
            </a:extLst>
          </p:cNvPr>
          <p:cNvCxnSpPr>
            <a:cxnSpLocks/>
          </p:cNvCxnSpPr>
          <p:nvPr/>
        </p:nvCxnSpPr>
        <p:spPr>
          <a:xfrm>
            <a:off x="335360" y="908720"/>
            <a:ext cx="11521280" cy="0"/>
          </a:xfrm>
          <a:prstGeom prst="line">
            <a:avLst/>
          </a:prstGeom>
          <a:ln w="28575">
            <a:solidFill>
              <a:srgbClr val="27447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A3BFD245-F039-9ED9-B6C8-61B7D4B6B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0"/>
            <a:ext cx="495429" cy="622811"/>
          </a:xfrm>
          <a:prstGeom prst="rect">
            <a:avLst/>
          </a:prstGeom>
        </p:spPr>
      </p:pic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F3C9759E-8BDA-1BB3-F8E2-ECBD748F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6360" y="312398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2023-11-29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71EC7A57-C70B-36F6-D194-AAAA5BBB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6" y="329561"/>
            <a:ext cx="577280" cy="33079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D31F3-5172-4073-96D2-2E4C8B0916F6}" type="slidenum">
              <a:rPr kumimoji="0" lang="sv-S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2D7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82DB8-E5DF-C52F-127B-E3C9134E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216" y="805659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Skulder</a:t>
            </a:r>
            <a:r>
              <a:rPr lang="en-US" dirty="0"/>
              <a:t> till </a:t>
            </a:r>
            <a:r>
              <a:rPr lang="en-US" dirty="0" err="1"/>
              <a:t>kreditinstitut</a:t>
            </a:r>
            <a:endParaRPr lang="en-US" dirty="0">
              <a:cs typeface="Arial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A62FA6C-8759-09A1-5321-73913AB3E509}"/>
              </a:ext>
            </a:extLst>
          </p:cNvPr>
          <p:cNvSpPr txBox="1">
            <a:spLocks/>
          </p:cNvSpPr>
          <p:nvPr/>
        </p:nvSpPr>
        <p:spPr>
          <a:xfrm>
            <a:off x="3500315" y="2083903"/>
            <a:ext cx="5191369" cy="6585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37,5 </a:t>
            </a:r>
            <a:r>
              <a:rPr lang="en-US" dirty="0" err="1"/>
              <a:t>mkr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2012-2022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7" name="Content Placeholder 18">
            <a:extLst>
              <a:ext uri="{FF2B5EF4-FFF2-40B4-BE49-F238E27FC236}">
                <a16:creationId xmlns:a16="http://schemas.microsoft.com/office/drawing/2014/main" id="{74C7D797-D01C-1DE1-B5D1-275E318207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740678" y="2589678"/>
            <a:ext cx="6422292" cy="3938761"/>
          </a:xfrm>
        </p:spPr>
      </p:pic>
    </p:spTree>
    <p:extLst>
      <p:ext uri="{BB962C8B-B14F-4D97-AF65-F5344CB8AC3E}">
        <p14:creationId xmlns:p14="http://schemas.microsoft.com/office/powerpoint/2010/main" val="3373601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5AC87B1D-88F8-F516-A6CE-852D7E568501}"/>
              </a:ext>
            </a:extLst>
          </p:cNvPr>
          <p:cNvCxnSpPr>
            <a:cxnSpLocks/>
          </p:cNvCxnSpPr>
          <p:nvPr/>
        </p:nvCxnSpPr>
        <p:spPr>
          <a:xfrm>
            <a:off x="335360" y="908720"/>
            <a:ext cx="11521280" cy="0"/>
          </a:xfrm>
          <a:prstGeom prst="line">
            <a:avLst/>
          </a:prstGeom>
          <a:ln w="28575">
            <a:solidFill>
              <a:srgbClr val="27447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A3BFD245-F039-9ED9-B6C8-61B7D4B6B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0"/>
            <a:ext cx="495429" cy="622811"/>
          </a:xfrm>
          <a:prstGeom prst="rect">
            <a:avLst/>
          </a:prstGeom>
        </p:spPr>
      </p:pic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F3C9759E-8BDA-1BB3-F8E2-ECBD748F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6360" y="312398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2023-11-29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71EC7A57-C70B-36F6-D194-AAAA5BBB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0536" y="329561"/>
            <a:ext cx="577280" cy="33079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D31F3-5172-4073-96D2-2E4C8B0916F6}" type="slidenum">
              <a:rPr kumimoji="0" lang="sv-S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2D7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08741-88F8-F56F-F9AE-A00D594A2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1600851"/>
            <a:ext cx="6416841" cy="3856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2D9D14-D3E1-2912-CA53-336B7B807305}"/>
              </a:ext>
            </a:extLst>
          </p:cNvPr>
          <p:cNvSpPr txBox="1"/>
          <p:nvPr/>
        </p:nvSpPr>
        <p:spPr>
          <a:xfrm>
            <a:off x="7692189" y="1708484"/>
            <a:ext cx="366562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cs typeface="Calibri"/>
              </a:rPr>
              <a:t>Investering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10 </a:t>
            </a:r>
            <a:r>
              <a:rPr lang="en-US" dirty="0" err="1">
                <a:cs typeface="Calibri"/>
              </a:rPr>
              <a:t>mkr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år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exkl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Himmeta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2018-2020 </a:t>
            </a:r>
            <a:r>
              <a:rPr lang="en-US" dirty="0" err="1">
                <a:cs typeface="Calibri"/>
              </a:rPr>
              <a:t>Himmeta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projektet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02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5AC87B1D-88F8-F516-A6CE-852D7E568501}"/>
              </a:ext>
            </a:extLst>
          </p:cNvPr>
          <p:cNvCxnSpPr>
            <a:cxnSpLocks/>
          </p:cNvCxnSpPr>
          <p:nvPr/>
        </p:nvCxnSpPr>
        <p:spPr>
          <a:xfrm>
            <a:off x="335360" y="908720"/>
            <a:ext cx="11521280" cy="0"/>
          </a:xfrm>
          <a:prstGeom prst="line">
            <a:avLst/>
          </a:prstGeom>
          <a:ln w="28575">
            <a:solidFill>
              <a:srgbClr val="27447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A3BFD245-F039-9ED9-B6C8-61B7D4B6B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0"/>
            <a:ext cx="495429" cy="62281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6F1E1C5-E9C9-EBCB-171F-B1B104420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3457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sv-SE" dirty="0"/>
              <a:t>Framtida investeringsbehov (10 år)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2E34CE-F2D6-7D4D-553F-FB8421FE9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Uppskattningsvis 10 mkr/år</a:t>
            </a:r>
          </a:p>
          <a:p>
            <a:r>
              <a:rPr lang="sv-SE" dirty="0"/>
              <a:t>Nyanslutningar</a:t>
            </a:r>
          </a:p>
          <a:p>
            <a:r>
              <a:rPr lang="sv-SE" dirty="0"/>
              <a:t>Utökad redundans</a:t>
            </a:r>
          </a:p>
          <a:p>
            <a:r>
              <a:rPr lang="sv-SE" dirty="0"/>
              <a:t>Ny teknik</a:t>
            </a:r>
          </a:p>
          <a:p>
            <a:r>
              <a:rPr lang="sv-SE" dirty="0"/>
              <a:t>Reinvesteringar (p g a uppnådd teknisk livslängd)</a:t>
            </a:r>
          </a:p>
          <a:p>
            <a:r>
              <a:rPr lang="sv-SE" dirty="0"/>
              <a:t>Ingen extern finansiering/</a:t>
            </a:r>
            <a:r>
              <a:rPr lang="sv-SE" dirty="0" err="1"/>
              <a:t>nyupptagning</a:t>
            </a:r>
            <a:r>
              <a:rPr lang="sv-SE" dirty="0"/>
              <a:t> av lån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F3C9759E-8BDA-1BB3-F8E2-ECBD748F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2023-11-29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71EC7A57-C70B-36F6-D194-AAAA5BBB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D31F3-5172-4073-96D2-2E4C8B0916F6}" type="slidenum">
              <a:rPr kumimoji="0" lang="sv-S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2D7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20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5AC87B1D-88F8-F516-A6CE-852D7E568501}"/>
              </a:ext>
            </a:extLst>
          </p:cNvPr>
          <p:cNvCxnSpPr>
            <a:cxnSpLocks/>
          </p:cNvCxnSpPr>
          <p:nvPr/>
        </p:nvCxnSpPr>
        <p:spPr>
          <a:xfrm>
            <a:off x="335360" y="908720"/>
            <a:ext cx="11521280" cy="0"/>
          </a:xfrm>
          <a:prstGeom prst="line">
            <a:avLst/>
          </a:prstGeom>
          <a:ln w="28575">
            <a:solidFill>
              <a:srgbClr val="27447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A3BFD245-F039-9ED9-B6C8-61B7D4B6B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0"/>
            <a:ext cx="495429" cy="622811"/>
          </a:xfrm>
          <a:prstGeom prst="rect">
            <a:avLst/>
          </a:prstGeom>
        </p:spPr>
      </p:pic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F3C9759E-8BDA-1BB3-F8E2-ECBD748F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2023-11-29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71EC7A57-C70B-36F6-D194-AAAA5BBB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D31F3-5172-4073-96D2-2E4C8B0916F6}" type="slidenum">
              <a:rPr kumimoji="0" lang="sv-S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2D7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7C02D4-870B-919A-036E-215A242E1F0B}"/>
              </a:ext>
            </a:extLst>
          </p:cNvPr>
          <p:cNvSpPr txBox="1">
            <a:spLocks/>
          </p:cNvSpPr>
          <p:nvPr/>
        </p:nvSpPr>
        <p:spPr>
          <a:xfrm>
            <a:off x="838200" y="11173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err="1"/>
              <a:t>Eftersträva</a:t>
            </a:r>
            <a:r>
              <a:rPr lang="en-US" sz="3100" dirty="0"/>
              <a:t> </a:t>
            </a:r>
            <a:r>
              <a:rPr lang="en-US" sz="3100" dirty="0" err="1"/>
              <a:t>att</a:t>
            </a:r>
            <a:r>
              <a:rPr lang="en-US" sz="3100" dirty="0"/>
              <a:t> </a:t>
            </a:r>
            <a:r>
              <a:rPr lang="en-US" sz="3100" dirty="0" err="1"/>
              <a:t>soliditeten</a:t>
            </a:r>
            <a:r>
              <a:rPr lang="en-US" sz="3100" dirty="0"/>
              <a:t> </a:t>
            </a:r>
            <a:r>
              <a:rPr lang="en-US" sz="3100" dirty="0" err="1"/>
              <a:t>i</a:t>
            </a:r>
            <a:r>
              <a:rPr lang="en-US" sz="3100" dirty="0"/>
              <a:t> </a:t>
            </a:r>
            <a:r>
              <a:rPr lang="en-US" sz="3100" dirty="0" err="1"/>
              <a:t>bolaget</a:t>
            </a:r>
            <a:r>
              <a:rPr lang="en-US" sz="3100" dirty="0"/>
              <a:t> </a:t>
            </a:r>
            <a:r>
              <a:rPr lang="en-US" sz="3100" dirty="0" err="1"/>
              <a:t>som</a:t>
            </a:r>
            <a:r>
              <a:rPr lang="en-US" sz="3100" dirty="0"/>
              <a:t> </a:t>
            </a:r>
            <a:r>
              <a:rPr lang="en-US" sz="3100" dirty="0" err="1"/>
              <a:t>i</a:t>
            </a:r>
            <a:r>
              <a:rPr lang="en-US" sz="3100" dirty="0"/>
              <a:t> </a:t>
            </a:r>
            <a:r>
              <a:rPr lang="en-US" sz="3100" dirty="0" err="1"/>
              <a:t>genomsnitt</a:t>
            </a:r>
            <a:r>
              <a:rPr lang="en-US" sz="3100" dirty="0"/>
              <a:t> under </a:t>
            </a:r>
            <a:r>
              <a:rPr lang="en-US" sz="3100" dirty="0" err="1"/>
              <a:t>en</a:t>
            </a:r>
            <a:r>
              <a:rPr lang="en-US" sz="3100" dirty="0"/>
              <a:t> </a:t>
            </a:r>
            <a:r>
              <a:rPr lang="en-US" sz="3100" dirty="0" err="1"/>
              <a:t>treårsperiod</a:t>
            </a:r>
            <a:r>
              <a:rPr lang="en-US" sz="3100" dirty="0"/>
              <a:t> </a:t>
            </a:r>
            <a:r>
              <a:rPr lang="en-US" sz="3100" dirty="0" err="1"/>
              <a:t>uppgår</a:t>
            </a:r>
            <a:r>
              <a:rPr lang="en-US" sz="3100" dirty="0"/>
              <a:t> till </a:t>
            </a:r>
            <a:r>
              <a:rPr lang="en-US" sz="3100" dirty="0" err="1"/>
              <a:t>minst</a:t>
            </a:r>
            <a:r>
              <a:rPr lang="en-US" sz="3100" dirty="0"/>
              <a:t> 35%.</a:t>
            </a:r>
          </a:p>
          <a:p>
            <a:endParaRPr lang="en-US" sz="3100" b="1" dirty="0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3B895E4C-3AD6-42DD-6174-33B2EF733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98984" y="2651625"/>
            <a:ext cx="6194031" cy="3660276"/>
          </a:xfrm>
          <a:noFill/>
        </p:spPr>
      </p:pic>
    </p:spTree>
    <p:extLst>
      <p:ext uri="{BB962C8B-B14F-4D97-AF65-F5344CB8AC3E}">
        <p14:creationId xmlns:p14="http://schemas.microsoft.com/office/powerpoint/2010/main" val="1531004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5AC87B1D-88F8-F516-A6CE-852D7E568501}"/>
              </a:ext>
            </a:extLst>
          </p:cNvPr>
          <p:cNvCxnSpPr>
            <a:cxnSpLocks/>
          </p:cNvCxnSpPr>
          <p:nvPr/>
        </p:nvCxnSpPr>
        <p:spPr>
          <a:xfrm>
            <a:off x="335360" y="908720"/>
            <a:ext cx="11521280" cy="0"/>
          </a:xfrm>
          <a:prstGeom prst="line">
            <a:avLst/>
          </a:prstGeom>
          <a:ln w="28575">
            <a:solidFill>
              <a:srgbClr val="27447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A3BFD245-F039-9ED9-B6C8-61B7D4B6B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0"/>
            <a:ext cx="495429" cy="622811"/>
          </a:xfrm>
          <a:prstGeom prst="rect">
            <a:avLst/>
          </a:prstGeom>
        </p:spPr>
      </p:pic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F3C9759E-8BDA-1BB3-F8E2-ECBD748F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2023-11-29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71EC7A57-C70B-36F6-D194-AAAA5BBB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D31F3-5172-4073-96D2-2E4C8B0916F6}" type="slidenum">
              <a:rPr kumimoji="0" lang="sv-S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2D7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12C6F11-EF75-99AF-D359-34BC16A6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608" y="1134327"/>
            <a:ext cx="8211117" cy="982509"/>
          </a:xfrm>
        </p:spPr>
        <p:txBody>
          <a:bodyPr anchor="ctr">
            <a:normAutofit/>
          </a:bodyPr>
          <a:lstStyle/>
          <a:p>
            <a:r>
              <a:rPr lang="en-US" sz="2600" dirty="0"/>
              <a:t>Ge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årlig</a:t>
            </a:r>
            <a:r>
              <a:rPr lang="en-US" sz="2600" dirty="0"/>
              <a:t> </a:t>
            </a:r>
            <a:r>
              <a:rPr lang="en-US" sz="2600" dirty="0" err="1"/>
              <a:t>avkastning</a:t>
            </a:r>
            <a:r>
              <a:rPr lang="en-US" sz="2600" dirty="0"/>
              <a:t> </a:t>
            </a:r>
            <a:r>
              <a:rPr lang="en-US" sz="2600" dirty="0" err="1"/>
              <a:t>på</a:t>
            </a:r>
            <a:r>
              <a:rPr lang="en-US" sz="2600" dirty="0"/>
              <a:t> </a:t>
            </a:r>
            <a:r>
              <a:rPr lang="en-US" sz="2600" dirty="0" err="1"/>
              <a:t>totalt</a:t>
            </a:r>
            <a:r>
              <a:rPr lang="en-US" sz="2600" dirty="0"/>
              <a:t> </a:t>
            </a:r>
            <a:r>
              <a:rPr lang="en-US" sz="2600" dirty="0" err="1"/>
              <a:t>kapital</a:t>
            </a:r>
            <a:r>
              <a:rPr lang="en-US" sz="2600" dirty="0"/>
              <a:t> </a:t>
            </a:r>
            <a:r>
              <a:rPr lang="en-US" sz="2600" dirty="0" err="1"/>
              <a:t>på</a:t>
            </a:r>
            <a:r>
              <a:rPr lang="en-US" sz="2600" dirty="0"/>
              <a:t> </a:t>
            </a:r>
            <a:r>
              <a:rPr lang="en-US" sz="2600" dirty="0" err="1"/>
              <a:t>minst</a:t>
            </a:r>
            <a:r>
              <a:rPr lang="en-US" sz="2600" dirty="0"/>
              <a:t> 4%.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C271714-5274-8FDF-36A2-79CC5047C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9643" y="2189662"/>
            <a:ext cx="6729662" cy="4005169"/>
          </a:xfrm>
          <a:noFill/>
        </p:spPr>
      </p:pic>
    </p:spTree>
    <p:extLst>
      <p:ext uri="{BB962C8B-B14F-4D97-AF65-F5344CB8AC3E}">
        <p14:creationId xmlns:p14="http://schemas.microsoft.com/office/powerpoint/2010/main" val="3928166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5AC87B1D-88F8-F516-A6CE-852D7E568501}"/>
              </a:ext>
            </a:extLst>
          </p:cNvPr>
          <p:cNvCxnSpPr>
            <a:cxnSpLocks/>
          </p:cNvCxnSpPr>
          <p:nvPr/>
        </p:nvCxnSpPr>
        <p:spPr>
          <a:xfrm>
            <a:off x="335360" y="908720"/>
            <a:ext cx="11521280" cy="0"/>
          </a:xfrm>
          <a:prstGeom prst="line">
            <a:avLst/>
          </a:prstGeom>
          <a:ln w="28575">
            <a:solidFill>
              <a:srgbClr val="27447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A3BFD245-F039-9ED9-B6C8-61B7D4B6B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0"/>
            <a:ext cx="495429" cy="62281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6F1E1C5-E9C9-EBCB-171F-B1B104420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3457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sv-SE" dirty="0"/>
              <a:t>Resultat över en 10-årsperiod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F3C9759E-8BDA-1BB3-F8E2-ECBD748F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2023-11-29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71EC7A57-C70B-36F6-D194-AAAA5BBB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D31F3-5172-4073-96D2-2E4C8B0916F6}" type="slidenum">
              <a:rPr kumimoji="0" lang="sv-S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2D7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26E9E614-8AA0-F781-DD91-953C020F4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9079" y="1825625"/>
            <a:ext cx="7293841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30609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5AC87B1D-88F8-F516-A6CE-852D7E568501}"/>
              </a:ext>
            </a:extLst>
          </p:cNvPr>
          <p:cNvCxnSpPr>
            <a:cxnSpLocks/>
          </p:cNvCxnSpPr>
          <p:nvPr/>
        </p:nvCxnSpPr>
        <p:spPr>
          <a:xfrm>
            <a:off x="335360" y="908720"/>
            <a:ext cx="11521280" cy="0"/>
          </a:xfrm>
          <a:prstGeom prst="line">
            <a:avLst/>
          </a:prstGeom>
          <a:ln w="28575">
            <a:solidFill>
              <a:srgbClr val="27447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A3BFD245-F039-9ED9-B6C8-61B7D4B6B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0"/>
            <a:ext cx="495429" cy="62281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BDC4932-1B73-8856-CA84-9086A6E9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789" y="1005991"/>
            <a:ext cx="10515600" cy="814572"/>
          </a:xfrm>
        </p:spPr>
        <p:txBody>
          <a:bodyPr/>
          <a:lstStyle/>
          <a:p>
            <a:r>
              <a:rPr lang="sv-SE"/>
              <a:t>Styrelsearbetet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23D468-30D2-C218-2A9D-28AA62C0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789" y="1985319"/>
            <a:ext cx="10515600" cy="4381327"/>
          </a:xfrm>
        </p:spPr>
        <p:txBody>
          <a:bodyPr/>
          <a:lstStyle/>
          <a:p>
            <a:r>
              <a:rPr lang="sv-SE"/>
              <a:t>Ny styrelse tillträdde 2023-04-27</a:t>
            </a:r>
          </a:p>
          <a:p>
            <a:r>
              <a:rPr lang="sv-SE"/>
              <a:t>Styrelsemöte varje månad undantaget juli samt december</a:t>
            </a:r>
          </a:p>
          <a:p>
            <a:r>
              <a:rPr lang="sv-SE"/>
              <a:t>Fokus ekonomi i maj (T1) samt </a:t>
            </a:r>
            <a:r>
              <a:rPr lang="sv-SE" err="1"/>
              <a:t>sept</a:t>
            </a:r>
            <a:r>
              <a:rPr lang="sv-SE"/>
              <a:t> (T2)</a:t>
            </a:r>
          </a:p>
          <a:p>
            <a:r>
              <a:rPr lang="sv-SE"/>
              <a:t>Budget för nästkommande år beslutas på novembermötet</a:t>
            </a:r>
          </a:p>
          <a:p>
            <a:pPr marL="0" indent="0">
              <a:buNone/>
            </a:pPr>
            <a:r>
              <a:rPr lang="sv-SE"/>
              <a:t> 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F3C9759E-8BDA-1BB3-F8E2-ECBD748F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2023-11-29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71EC7A57-C70B-36F6-D194-AAAA5BBB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D31F3-5172-4073-96D2-2E4C8B0916F6}" type="slidenum">
              <a:rPr kumimoji="0" lang="sv-S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2D7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6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5AC87B1D-88F8-F516-A6CE-852D7E568501}"/>
              </a:ext>
            </a:extLst>
          </p:cNvPr>
          <p:cNvCxnSpPr>
            <a:cxnSpLocks/>
          </p:cNvCxnSpPr>
          <p:nvPr/>
        </p:nvCxnSpPr>
        <p:spPr>
          <a:xfrm>
            <a:off x="335360" y="908720"/>
            <a:ext cx="11521280" cy="0"/>
          </a:xfrm>
          <a:prstGeom prst="line">
            <a:avLst/>
          </a:prstGeom>
          <a:ln w="28575">
            <a:solidFill>
              <a:srgbClr val="27447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A3BFD245-F039-9ED9-B6C8-61B7D4B6B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0"/>
            <a:ext cx="495429" cy="62281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BDC4932-1B73-8856-CA84-9086A6E9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789" y="1005991"/>
            <a:ext cx="10515600" cy="814572"/>
          </a:xfrm>
        </p:spPr>
        <p:txBody>
          <a:bodyPr/>
          <a:lstStyle/>
          <a:p>
            <a:r>
              <a:rPr lang="sv-SE" dirty="0"/>
              <a:t>Nuläge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23D468-30D2-C218-2A9D-28AA62C0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789" y="1985319"/>
            <a:ext cx="10515600" cy="4381327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Ca 11 000 TV-kunder </a:t>
            </a:r>
          </a:p>
          <a:p>
            <a:r>
              <a:rPr lang="sv-SE" dirty="0"/>
              <a:t>Ca 10 500 bredbandskunder</a:t>
            </a:r>
          </a:p>
          <a:p>
            <a:r>
              <a:rPr lang="sv-SE" dirty="0"/>
              <a:t>Ca 600 </a:t>
            </a:r>
            <a:r>
              <a:rPr lang="sv-SE" dirty="0" err="1"/>
              <a:t>telefonikunder</a:t>
            </a:r>
            <a:endParaRPr lang="sv-SE" dirty="0"/>
          </a:p>
          <a:p>
            <a:r>
              <a:rPr lang="sv-SE" dirty="0"/>
              <a:t>Ca 4 000 villor</a:t>
            </a:r>
          </a:p>
          <a:p>
            <a:r>
              <a:rPr lang="sv-SE" dirty="0"/>
              <a:t>Ca 6 500 fiberanslutningar</a:t>
            </a:r>
          </a:p>
          <a:p>
            <a:r>
              <a:rPr lang="sv-SE" dirty="0"/>
              <a:t>NKI 82,54 (2022)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F3C9759E-8BDA-1BB3-F8E2-ECBD748F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2023-11-29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71EC7A57-C70B-36F6-D194-AAAA5BBB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D31F3-5172-4073-96D2-2E4C8B0916F6}" type="slidenum">
              <a:rPr kumimoji="0" lang="sv-S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2D7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8E858EB-1C11-717D-A1FF-8F001F33C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168" y="1414256"/>
            <a:ext cx="1376221" cy="16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5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5AC87B1D-88F8-F516-A6CE-852D7E568501}"/>
              </a:ext>
            </a:extLst>
          </p:cNvPr>
          <p:cNvCxnSpPr>
            <a:cxnSpLocks/>
          </p:cNvCxnSpPr>
          <p:nvPr/>
        </p:nvCxnSpPr>
        <p:spPr>
          <a:xfrm>
            <a:off x="335360" y="908720"/>
            <a:ext cx="11521280" cy="0"/>
          </a:xfrm>
          <a:prstGeom prst="line">
            <a:avLst/>
          </a:prstGeom>
          <a:ln w="28575">
            <a:solidFill>
              <a:srgbClr val="27447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A3BFD245-F039-9ED9-B6C8-61B7D4B6B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0"/>
            <a:ext cx="495429" cy="62281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BDC4932-1B73-8856-CA84-9086A6E9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789" y="1005991"/>
            <a:ext cx="10515600" cy="814572"/>
          </a:xfrm>
        </p:spPr>
        <p:txBody>
          <a:bodyPr/>
          <a:lstStyle/>
          <a:p>
            <a:r>
              <a:rPr lang="sv-SE" dirty="0"/>
              <a:t>Täckningsområde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23D468-30D2-C218-2A9D-28AA62C0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789" y="1985319"/>
            <a:ext cx="10515600" cy="4381327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 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F3C9759E-8BDA-1BB3-F8E2-ECBD748F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2023-11-29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71EC7A57-C70B-36F6-D194-AAAA5BBB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D31F3-5172-4073-96D2-2E4C8B0916F6}" type="slidenum">
              <a:rPr kumimoji="0" lang="sv-S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2D7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Bildobjekt 5" descr="En bild som visar karta, text, kartbok&#10;&#10;Automatiskt genererad beskrivning">
            <a:extLst>
              <a:ext uri="{FF2B5EF4-FFF2-40B4-BE49-F238E27FC236}">
                <a16:creationId xmlns:a16="http://schemas.microsoft.com/office/drawing/2014/main" id="{03DA728F-30D5-94AB-00E4-38E38EA22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5" y="1754577"/>
            <a:ext cx="5441783" cy="463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5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5AC87B1D-88F8-F516-A6CE-852D7E568501}"/>
              </a:ext>
            </a:extLst>
          </p:cNvPr>
          <p:cNvCxnSpPr>
            <a:cxnSpLocks/>
          </p:cNvCxnSpPr>
          <p:nvPr/>
        </p:nvCxnSpPr>
        <p:spPr>
          <a:xfrm>
            <a:off x="335360" y="908720"/>
            <a:ext cx="11521280" cy="0"/>
          </a:xfrm>
          <a:prstGeom prst="line">
            <a:avLst/>
          </a:prstGeom>
          <a:ln w="28575">
            <a:solidFill>
              <a:srgbClr val="27447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A3BFD245-F039-9ED9-B6C8-61B7D4B6B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0"/>
            <a:ext cx="495429" cy="62281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6F1E1C5-E9C9-EBCB-171F-B1B104420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3457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sv-SE" dirty="0"/>
              <a:t>Omvärldsanalys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F3C9759E-8BDA-1BB3-F8E2-ECBD748F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2023-11-29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71EC7A57-C70B-36F6-D194-AAAA5BBB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D31F3-5172-4073-96D2-2E4C8B0916F6}" type="slidenum">
              <a:rPr kumimoji="0" lang="sv-S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2D7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latshållare för innehåll 10" descr="En bild som visar linje, text, Graf, diagram&#10;&#10;Automatiskt genererad beskrivning">
            <a:extLst>
              <a:ext uri="{FF2B5EF4-FFF2-40B4-BE49-F238E27FC236}">
                <a16:creationId xmlns:a16="http://schemas.microsoft.com/office/drawing/2014/main" id="{6C032E28-BDDC-C964-B1FD-83B69B7BF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0042"/>
            <a:ext cx="10515600" cy="3502503"/>
          </a:xfr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9A770FB8-BC96-A7D0-8A32-E4F08446E250}"/>
              </a:ext>
            </a:extLst>
          </p:cNvPr>
          <p:cNvSpPr txBox="1"/>
          <p:nvPr/>
        </p:nvSpPr>
        <p:spPr>
          <a:xfrm>
            <a:off x="906378" y="5752545"/>
            <a:ext cx="30399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Källa: Kairos </a:t>
            </a:r>
            <a:r>
              <a:rPr lang="sv-SE" sz="1050" dirty="0" err="1"/>
              <a:t>Future</a:t>
            </a:r>
            <a:r>
              <a:rPr lang="sv-SE" sz="1050" dirty="0"/>
              <a:t>/PTS</a:t>
            </a:r>
          </a:p>
        </p:txBody>
      </p:sp>
    </p:spTree>
    <p:extLst>
      <p:ext uri="{BB962C8B-B14F-4D97-AF65-F5344CB8AC3E}">
        <p14:creationId xmlns:p14="http://schemas.microsoft.com/office/powerpoint/2010/main" val="367428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5AC87B1D-88F8-F516-A6CE-852D7E568501}"/>
              </a:ext>
            </a:extLst>
          </p:cNvPr>
          <p:cNvCxnSpPr>
            <a:cxnSpLocks/>
          </p:cNvCxnSpPr>
          <p:nvPr/>
        </p:nvCxnSpPr>
        <p:spPr>
          <a:xfrm>
            <a:off x="335360" y="908720"/>
            <a:ext cx="11521280" cy="0"/>
          </a:xfrm>
          <a:prstGeom prst="line">
            <a:avLst/>
          </a:prstGeom>
          <a:ln w="28575">
            <a:solidFill>
              <a:srgbClr val="27447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A3BFD245-F039-9ED9-B6C8-61B7D4B6B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0"/>
            <a:ext cx="495429" cy="62281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4533407-AAFE-A721-2042-3E987321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8548"/>
            <a:ext cx="10515600" cy="763561"/>
          </a:xfrm>
        </p:spPr>
        <p:txBody>
          <a:bodyPr/>
          <a:lstStyle/>
          <a:p>
            <a:r>
              <a:rPr lang="sv-SE" dirty="0"/>
              <a:t>För fortsatt framgång…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6E47C6-1475-9DDA-2E42-5CB406BCD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369"/>
            <a:ext cx="10515600" cy="4224594"/>
          </a:xfrm>
        </p:spPr>
        <p:txBody>
          <a:bodyPr/>
          <a:lstStyle/>
          <a:p>
            <a:r>
              <a:rPr lang="sv-SE"/>
              <a:t>Bibehålla attraktivitet som leverantör</a:t>
            </a:r>
          </a:p>
          <a:p>
            <a:pPr marL="0" indent="0">
              <a:buNone/>
            </a:pPr>
            <a:r>
              <a:rPr lang="sv-SE"/>
              <a:t>   - Tillgång till innehåll (TV- rättigheter)</a:t>
            </a:r>
          </a:p>
          <a:p>
            <a:pPr marL="0" indent="0">
              <a:buNone/>
            </a:pPr>
            <a:r>
              <a:rPr lang="sv-SE"/>
              <a:t>   - Leverera efterfrågade bredbandstjänster</a:t>
            </a:r>
          </a:p>
          <a:p>
            <a:pPr marL="0" indent="0">
              <a:buNone/>
            </a:pPr>
            <a:r>
              <a:rPr lang="sv-SE"/>
              <a:t>   - Erbjuda hög tillgänglighet (trygg uppkoppling)</a:t>
            </a:r>
          </a:p>
          <a:p>
            <a:pPr marL="0" indent="0">
              <a:buNone/>
            </a:pPr>
            <a:r>
              <a:rPr lang="sv-SE"/>
              <a:t>   - Tillhandahålla god service</a:t>
            </a:r>
          </a:p>
          <a:p>
            <a:pPr marL="0" indent="0">
              <a:buNone/>
            </a:pPr>
            <a:r>
              <a:rPr lang="sv-SE"/>
              <a:t>   - Rimlig prissättning</a:t>
            </a:r>
          </a:p>
          <a:p>
            <a:pPr marL="0" indent="0">
              <a:buNone/>
            </a:pPr>
            <a:r>
              <a:rPr lang="sv-SE"/>
              <a:t>   - Optimerat resursutnyttjande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F3C9759E-8BDA-1BB3-F8E2-ECBD748F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2023-11-29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71EC7A57-C70B-36F6-D194-AAAA5BBB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D31F3-5172-4073-96D2-2E4C8B0916F6}" type="slidenum">
              <a:rPr kumimoji="0" lang="sv-S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2D7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3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5AC87B1D-88F8-F516-A6CE-852D7E568501}"/>
              </a:ext>
            </a:extLst>
          </p:cNvPr>
          <p:cNvCxnSpPr>
            <a:cxnSpLocks/>
          </p:cNvCxnSpPr>
          <p:nvPr/>
        </p:nvCxnSpPr>
        <p:spPr>
          <a:xfrm>
            <a:off x="335360" y="908720"/>
            <a:ext cx="11521280" cy="0"/>
          </a:xfrm>
          <a:prstGeom prst="line">
            <a:avLst/>
          </a:prstGeom>
          <a:ln w="28575">
            <a:solidFill>
              <a:srgbClr val="27447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A3BFD245-F039-9ED9-B6C8-61B7D4B6B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0"/>
            <a:ext cx="495429" cy="62281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4533407-AAFE-A721-2042-3E987321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8548"/>
            <a:ext cx="10515600" cy="763561"/>
          </a:xfrm>
        </p:spPr>
        <p:txBody>
          <a:bodyPr/>
          <a:lstStyle/>
          <a:p>
            <a:r>
              <a:rPr lang="sv-SE" dirty="0"/>
              <a:t>SWOT-analys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F3C9759E-8BDA-1BB3-F8E2-ECBD748F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2023-11-29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71EC7A57-C70B-36F6-D194-AAAA5BBB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D31F3-5172-4073-96D2-2E4C8B0916F6}" type="slidenum">
              <a:rPr kumimoji="0" lang="sv-S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2D7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latshållare för innehåll 10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FAACAE29-83BE-CBA3-58DC-D77660D17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502" y="1825625"/>
            <a:ext cx="6620995" cy="4351338"/>
          </a:xfrm>
        </p:spPr>
      </p:pic>
    </p:spTree>
    <p:extLst>
      <p:ext uri="{BB962C8B-B14F-4D97-AF65-F5344CB8AC3E}">
        <p14:creationId xmlns:p14="http://schemas.microsoft.com/office/powerpoint/2010/main" val="253801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5AC87B1D-88F8-F516-A6CE-852D7E568501}"/>
              </a:ext>
            </a:extLst>
          </p:cNvPr>
          <p:cNvCxnSpPr>
            <a:cxnSpLocks/>
          </p:cNvCxnSpPr>
          <p:nvPr/>
        </p:nvCxnSpPr>
        <p:spPr>
          <a:xfrm>
            <a:off x="335360" y="908720"/>
            <a:ext cx="11521280" cy="0"/>
          </a:xfrm>
          <a:prstGeom prst="line">
            <a:avLst/>
          </a:prstGeom>
          <a:ln w="28575">
            <a:solidFill>
              <a:srgbClr val="27447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A3BFD245-F039-9ED9-B6C8-61B7D4B6B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0"/>
            <a:ext cx="495429" cy="62281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A9A533B-3ED6-8B5C-04EC-FC7E76012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781968"/>
          </a:xfrm>
        </p:spPr>
        <p:txBody>
          <a:bodyPr/>
          <a:lstStyle/>
          <a:p>
            <a:r>
              <a:rPr lang="sv-SE"/>
              <a:t>Krav enligt ägardirektivet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F3C9759E-8BDA-1BB3-F8E2-ECBD748F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2023-11-29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71EC7A57-C70B-36F6-D194-AAAA5BBB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D31F3-5172-4073-96D2-2E4C8B0916F6}" type="slidenum">
              <a:rPr kumimoji="0" lang="sv-S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2D7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A60A33D-3D7B-25CC-D923-855FD4553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2628900"/>
            <a:ext cx="7086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85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5AC87B1D-88F8-F516-A6CE-852D7E568501}"/>
              </a:ext>
            </a:extLst>
          </p:cNvPr>
          <p:cNvCxnSpPr>
            <a:cxnSpLocks/>
          </p:cNvCxnSpPr>
          <p:nvPr/>
        </p:nvCxnSpPr>
        <p:spPr>
          <a:xfrm>
            <a:off x="335360" y="908720"/>
            <a:ext cx="11521280" cy="0"/>
          </a:xfrm>
          <a:prstGeom prst="line">
            <a:avLst/>
          </a:prstGeom>
          <a:ln w="28575">
            <a:solidFill>
              <a:srgbClr val="27447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A3BFD245-F039-9ED9-B6C8-61B7D4B6B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0"/>
            <a:ext cx="495429" cy="622811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B6F818-450A-7974-5C13-3071BBA16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9956"/>
            <a:ext cx="10515600" cy="2997157"/>
          </a:xfrm>
        </p:spPr>
        <p:txBody>
          <a:bodyPr>
            <a:normAutofit/>
          </a:bodyPr>
          <a:lstStyle/>
          <a:p>
            <a:r>
              <a:rPr lang="sv-SE" dirty="0"/>
              <a:t>Egen extern belåning ≈ 40 mkr</a:t>
            </a:r>
          </a:p>
          <a:p>
            <a:r>
              <a:rPr lang="sv-SE" dirty="0"/>
              <a:t>Skuld till KBAB ≈ 12 mkr 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F3C9759E-8BDA-1BB3-F8E2-ECBD748F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2023-11-29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71EC7A57-C70B-36F6-D194-AAAA5BBB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D31F3-5172-4073-96D2-2E4C8B0916F6}" type="slidenum">
              <a:rPr kumimoji="0" lang="sv-S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2D7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2D7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B7CF578-3E6F-3005-BEDB-E937FC6E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990"/>
            <a:ext cx="10515600" cy="781968"/>
          </a:xfrm>
        </p:spPr>
        <p:txBody>
          <a:bodyPr/>
          <a:lstStyle/>
          <a:p>
            <a:r>
              <a:rPr lang="sv-SE" dirty="0"/>
              <a:t>Belåning</a:t>
            </a:r>
          </a:p>
        </p:txBody>
      </p:sp>
    </p:spTree>
    <p:extLst>
      <p:ext uri="{BB962C8B-B14F-4D97-AF65-F5344CB8AC3E}">
        <p14:creationId xmlns:p14="http://schemas.microsoft.com/office/powerpoint/2010/main" val="4271224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D5196B6-B389-43BB-86F0-0BA6676DB0A5}" vid="{F38E52CC-2404-4532-BC1A-F397D5079074}"/>
    </a:ext>
  </a:extLst>
</a:theme>
</file>

<file path=ppt/theme/theme2.xml><?xml version="1.0" encoding="utf-8"?>
<a:theme xmlns:a="http://schemas.openxmlformats.org/drawingml/2006/main" name="1_Office-tema">
  <a:themeElements>
    <a:clrScheme name="KTV_blå">
      <a:dk1>
        <a:srgbClr val="002D74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(Rubriker)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D5196B6-B389-43BB-86F0-0BA6676DB0A5}" vid="{F3FDF346-8F7A-4229-A97C-C081C39AE44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264</Words>
  <Application>Microsoft Office PowerPoint</Application>
  <PresentationFormat>Bredbild</PresentationFormat>
  <Paragraphs>86</Paragraphs>
  <Slides>15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1_Office-tema</vt:lpstr>
      <vt:lpstr>PowerPoint-presentation</vt:lpstr>
      <vt:lpstr>Styrelsearbetet</vt:lpstr>
      <vt:lpstr>Nuläge</vt:lpstr>
      <vt:lpstr>Täckningsområde</vt:lpstr>
      <vt:lpstr>Omvärldsanalys</vt:lpstr>
      <vt:lpstr>För fortsatt framgång…</vt:lpstr>
      <vt:lpstr>SWOT-analys</vt:lpstr>
      <vt:lpstr>Krav enligt ägardirektivet</vt:lpstr>
      <vt:lpstr>Belåning</vt:lpstr>
      <vt:lpstr>Skulder till kreditinstitut</vt:lpstr>
      <vt:lpstr>PowerPoint-presentation</vt:lpstr>
      <vt:lpstr>Framtida investeringsbehov (10 år)</vt:lpstr>
      <vt:lpstr>PowerPoint-presentation</vt:lpstr>
      <vt:lpstr>Ge en årlig avkastning på totalt kapital på minst 4%.</vt:lpstr>
      <vt:lpstr>Resultat över en 10-årsperiod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 Nordqvist</dc:creator>
  <cp:lastModifiedBy>Daniel Nordqvist</cp:lastModifiedBy>
  <cp:revision>25</cp:revision>
  <dcterms:created xsi:type="dcterms:W3CDTF">2023-10-17T08:40:01Z</dcterms:created>
  <dcterms:modified xsi:type="dcterms:W3CDTF">2023-11-23T13:00:55Z</dcterms:modified>
</cp:coreProperties>
</file>