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12192000" cy="6858000"/>
  <p:notesSz cx="6735763" cy="98663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959" autoAdjust="0"/>
    <p:restoredTop sz="94660"/>
  </p:normalViewPr>
  <p:slideViewPr>
    <p:cSldViewPr snapToGrid="0">
      <p:cViewPr varScale="1">
        <p:scale>
          <a:sx n="126" d="100"/>
          <a:sy n="126" d="100"/>
        </p:scale>
        <p:origin x="594" y="132"/>
      </p:cViewPr>
      <p:guideLst>
        <p:guide orient="horz" pos="2160"/>
        <p:guide pos="3840"/>
      </p:guideLst>
    </p:cSldViewPr>
  </p:slideViewPr>
  <p:notesTextViewPr>
    <p:cViewPr>
      <p:scale>
        <a:sx n="1" d="1"/>
        <a:sy n="1" d="1"/>
      </p:scale>
      <p:origin x="0" y="0"/>
    </p:cViewPr>
  </p:notesTextViewPr>
  <p:notesViewPr>
    <p:cSldViewPr snapToGrid="0">
      <p:cViewPr varScale="1">
        <p:scale>
          <a:sx n="49" d="100"/>
          <a:sy n="49" d="100"/>
        </p:scale>
        <p:origin x="-2730"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2" y="1"/>
            <a:ext cx="2918830" cy="493315"/>
          </a:xfrm>
          <a:prstGeom prst="rect">
            <a:avLst/>
          </a:prstGeom>
        </p:spPr>
        <p:txBody>
          <a:bodyPr vert="horz" lIns="90830" tIns="45414" rIns="90830" bIns="45414" rtlCol="0"/>
          <a:lstStyle>
            <a:lvl1pPr algn="l">
              <a:defRPr sz="1200"/>
            </a:lvl1pPr>
          </a:lstStyle>
          <a:p>
            <a:endParaRPr lang="sv-SE"/>
          </a:p>
        </p:txBody>
      </p:sp>
      <p:sp>
        <p:nvSpPr>
          <p:cNvPr id="3" name="Platshållare för datum 2"/>
          <p:cNvSpPr>
            <a:spLocks noGrp="1"/>
          </p:cNvSpPr>
          <p:nvPr>
            <p:ph type="dt" idx="1"/>
          </p:nvPr>
        </p:nvSpPr>
        <p:spPr>
          <a:xfrm>
            <a:off x="3815376" y="1"/>
            <a:ext cx="2918830" cy="493315"/>
          </a:xfrm>
          <a:prstGeom prst="rect">
            <a:avLst/>
          </a:prstGeom>
        </p:spPr>
        <p:txBody>
          <a:bodyPr vert="horz" lIns="90830" tIns="45414" rIns="90830" bIns="45414" rtlCol="0"/>
          <a:lstStyle>
            <a:lvl1pPr algn="r">
              <a:defRPr sz="1200"/>
            </a:lvl1pPr>
          </a:lstStyle>
          <a:p>
            <a:fld id="{ED70A24D-A50C-428E-B79D-09C28882D2E1}" type="datetimeFigureOut">
              <a:rPr lang="sv-SE" smtClean="0"/>
              <a:t>2023-09-01</a:t>
            </a:fld>
            <a:endParaRPr lang="sv-SE"/>
          </a:p>
        </p:txBody>
      </p:sp>
      <p:sp>
        <p:nvSpPr>
          <p:cNvPr id="4" name="Platshållare för bildobjekt 3"/>
          <p:cNvSpPr>
            <a:spLocks noGrp="1" noRot="1" noChangeAspect="1"/>
          </p:cNvSpPr>
          <p:nvPr>
            <p:ph type="sldImg" idx="2"/>
          </p:nvPr>
        </p:nvSpPr>
        <p:spPr>
          <a:xfrm>
            <a:off x="79375" y="739775"/>
            <a:ext cx="6577013" cy="3700463"/>
          </a:xfrm>
          <a:prstGeom prst="rect">
            <a:avLst/>
          </a:prstGeom>
          <a:noFill/>
          <a:ln w="12700">
            <a:solidFill>
              <a:prstClr val="black"/>
            </a:solidFill>
          </a:ln>
        </p:spPr>
        <p:txBody>
          <a:bodyPr vert="horz" lIns="90830" tIns="45414" rIns="90830" bIns="45414" rtlCol="0" anchor="ctr"/>
          <a:lstStyle/>
          <a:p>
            <a:endParaRPr lang="sv-SE"/>
          </a:p>
        </p:txBody>
      </p:sp>
      <p:sp>
        <p:nvSpPr>
          <p:cNvPr id="5" name="Platshållare för anteckningar 4"/>
          <p:cNvSpPr>
            <a:spLocks noGrp="1"/>
          </p:cNvSpPr>
          <p:nvPr>
            <p:ph type="body" sz="quarter" idx="3"/>
          </p:nvPr>
        </p:nvSpPr>
        <p:spPr>
          <a:xfrm>
            <a:off x="673577" y="4686499"/>
            <a:ext cx="5388610" cy="4439841"/>
          </a:xfrm>
          <a:prstGeom prst="rect">
            <a:avLst/>
          </a:prstGeom>
        </p:spPr>
        <p:txBody>
          <a:bodyPr vert="horz" lIns="90830" tIns="45414" rIns="90830" bIns="45414"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2" y="9371285"/>
            <a:ext cx="2918830" cy="493315"/>
          </a:xfrm>
          <a:prstGeom prst="rect">
            <a:avLst/>
          </a:prstGeom>
        </p:spPr>
        <p:txBody>
          <a:bodyPr vert="horz" lIns="90830" tIns="45414" rIns="90830" bIns="45414" rtlCol="0" anchor="b"/>
          <a:lstStyle>
            <a:lvl1pPr algn="l">
              <a:defRPr sz="1200"/>
            </a:lvl1pPr>
          </a:lstStyle>
          <a:p>
            <a:endParaRPr lang="sv-SE"/>
          </a:p>
        </p:txBody>
      </p:sp>
      <p:sp>
        <p:nvSpPr>
          <p:cNvPr id="7" name="Platshållare för bildnummer 6"/>
          <p:cNvSpPr>
            <a:spLocks noGrp="1"/>
          </p:cNvSpPr>
          <p:nvPr>
            <p:ph type="sldNum" sz="quarter" idx="5"/>
          </p:nvPr>
        </p:nvSpPr>
        <p:spPr>
          <a:xfrm>
            <a:off x="3815376" y="9371285"/>
            <a:ext cx="2918830" cy="493315"/>
          </a:xfrm>
          <a:prstGeom prst="rect">
            <a:avLst/>
          </a:prstGeom>
        </p:spPr>
        <p:txBody>
          <a:bodyPr vert="horz" lIns="90830" tIns="45414" rIns="90830" bIns="45414" rtlCol="0" anchor="b"/>
          <a:lstStyle>
            <a:lvl1pPr algn="r">
              <a:defRPr sz="1200"/>
            </a:lvl1pPr>
          </a:lstStyle>
          <a:p>
            <a:fld id="{2AE221ED-5247-47C9-A072-7EFC370334D7}" type="slidenum">
              <a:rPr lang="sv-SE" smtClean="0"/>
              <a:t>‹#›</a:t>
            </a:fld>
            <a:endParaRPr lang="sv-SE"/>
          </a:p>
        </p:txBody>
      </p:sp>
    </p:spTree>
    <p:extLst>
      <p:ext uri="{BB962C8B-B14F-4D97-AF65-F5344CB8AC3E}">
        <p14:creationId xmlns:p14="http://schemas.microsoft.com/office/powerpoint/2010/main" val="1957222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2AE221ED-5247-47C9-A072-7EFC370334D7}" type="slidenum">
              <a:rPr lang="sv-SE" smtClean="0"/>
              <a:t>1</a:t>
            </a:fld>
            <a:endParaRPr lang="sv-SE"/>
          </a:p>
        </p:txBody>
      </p:sp>
    </p:spTree>
    <p:extLst>
      <p:ext uri="{BB962C8B-B14F-4D97-AF65-F5344CB8AC3E}">
        <p14:creationId xmlns:p14="http://schemas.microsoft.com/office/powerpoint/2010/main" val="409111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5DB6F3C8-6040-412A-9157-D5D9DE44936F}" type="datetimeFigureOut">
              <a:rPr lang="sv-SE" smtClean="0"/>
              <a:t>2023-09-01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8E7761E-BCF9-486E-B85F-EDBC26E45957}" type="slidenum">
              <a:rPr lang="sv-SE" smtClean="0"/>
              <a:t>‹#›</a:t>
            </a:fld>
            <a:endParaRPr lang="sv-SE"/>
          </a:p>
        </p:txBody>
      </p:sp>
    </p:spTree>
    <p:extLst>
      <p:ext uri="{BB962C8B-B14F-4D97-AF65-F5344CB8AC3E}">
        <p14:creationId xmlns:p14="http://schemas.microsoft.com/office/powerpoint/2010/main" val="1673798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5DB6F3C8-6040-412A-9157-D5D9DE44936F}" type="datetimeFigureOut">
              <a:rPr lang="sv-SE" smtClean="0"/>
              <a:t>2023-09-01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8E7761E-BCF9-486E-B85F-EDBC26E45957}" type="slidenum">
              <a:rPr lang="sv-SE" smtClean="0"/>
              <a:t>‹#›</a:t>
            </a:fld>
            <a:endParaRPr lang="sv-SE"/>
          </a:p>
        </p:txBody>
      </p:sp>
    </p:spTree>
    <p:extLst>
      <p:ext uri="{BB962C8B-B14F-4D97-AF65-F5344CB8AC3E}">
        <p14:creationId xmlns:p14="http://schemas.microsoft.com/office/powerpoint/2010/main" val="3536597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5DB6F3C8-6040-412A-9157-D5D9DE44936F}" type="datetimeFigureOut">
              <a:rPr lang="sv-SE" smtClean="0"/>
              <a:t>2023-09-01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8E7761E-BCF9-486E-B85F-EDBC26E45957}" type="slidenum">
              <a:rPr lang="sv-SE" smtClean="0"/>
              <a:t>‹#›</a:t>
            </a:fld>
            <a:endParaRPr lang="sv-SE"/>
          </a:p>
        </p:txBody>
      </p:sp>
    </p:spTree>
    <p:extLst>
      <p:ext uri="{BB962C8B-B14F-4D97-AF65-F5344CB8AC3E}">
        <p14:creationId xmlns:p14="http://schemas.microsoft.com/office/powerpoint/2010/main" val="2736719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5DB6F3C8-6040-412A-9157-D5D9DE44936F}" type="datetimeFigureOut">
              <a:rPr lang="sv-SE" smtClean="0"/>
              <a:t>2023-09-01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8E7761E-BCF9-486E-B85F-EDBC26E45957}" type="slidenum">
              <a:rPr lang="sv-SE" smtClean="0"/>
              <a:t>‹#›</a:t>
            </a:fld>
            <a:endParaRPr lang="sv-SE"/>
          </a:p>
        </p:txBody>
      </p:sp>
    </p:spTree>
    <p:extLst>
      <p:ext uri="{BB962C8B-B14F-4D97-AF65-F5344CB8AC3E}">
        <p14:creationId xmlns:p14="http://schemas.microsoft.com/office/powerpoint/2010/main" val="2769318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5DB6F3C8-6040-412A-9157-D5D9DE44936F}" type="datetimeFigureOut">
              <a:rPr lang="sv-SE" smtClean="0"/>
              <a:t>2023-09-01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8E7761E-BCF9-486E-B85F-EDBC26E45957}" type="slidenum">
              <a:rPr lang="sv-SE" smtClean="0"/>
              <a:t>‹#›</a:t>
            </a:fld>
            <a:endParaRPr lang="sv-SE"/>
          </a:p>
        </p:txBody>
      </p:sp>
    </p:spTree>
    <p:extLst>
      <p:ext uri="{BB962C8B-B14F-4D97-AF65-F5344CB8AC3E}">
        <p14:creationId xmlns:p14="http://schemas.microsoft.com/office/powerpoint/2010/main" val="2821199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5DB6F3C8-6040-412A-9157-D5D9DE44936F}" type="datetimeFigureOut">
              <a:rPr lang="sv-SE" smtClean="0"/>
              <a:t>2023-09-01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8E7761E-BCF9-486E-B85F-EDBC26E45957}" type="slidenum">
              <a:rPr lang="sv-SE" smtClean="0"/>
              <a:t>‹#›</a:t>
            </a:fld>
            <a:endParaRPr lang="sv-SE"/>
          </a:p>
        </p:txBody>
      </p:sp>
    </p:spTree>
    <p:extLst>
      <p:ext uri="{BB962C8B-B14F-4D97-AF65-F5344CB8AC3E}">
        <p14:creationId xmlns:p14="http://schemas.microsoft.com/office/powerpoint/2010/main" val="1415529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5DB6F3C8-6040-412A-9157-D5D9DE44936F}" type="datetimeFigureOut">
              <a:rPr lang="sv-SE" smtClean="0"/>
              <a:t>2023-09-01</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B8E7761E-BCF9-486E-B85F-EDBC26E45957}" type="slidenum">
              <a:rPr lang="sv-SE" smtClean="0"/>
              <a:t>‹#›</a:t>
            </a:fld>
            <a:endParaRPr lang="sv-SE"/>
          </a:p>
        </p:txBody>
      </p:sp>
    </p:spTree>
    <p:extLst>
      <p:ext uri="{BB962C8B-B14F-4D97-AF65-F5344CB8AC3E}">
        <p14:creationId xmlns:p14="http://schemas.microsoft.com/office/powerpoint/2010/main" val="1933917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5DB6F3C8-6040-412A-9157-D5D9DE44936F}" type="datetimeFigureOut">
              <a:rPr lang="sv-SE" smtClean="0"/>
              <a:t>2023-09-01</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B8E7761E-BCF9-486E-B85F-EDBC26E45957}" type="slidenum">
              <a:rPr lang="sv-SE" smtClean="0"/>
              <a:t>‹#›</a:t>
            </a:fld>
            <a:endParaRPr lang="sv-SE"/>
          </a:p>
        </p:txBody>
      </p:sp>
    </p:spTree>
    <p:extLst>
      <p:ext uri="{BB962C8B-B14F-4D97-AF65-F5344CB8AC3E}">
        <p14:creationId xmlns:p14="http://schemas.microsoft.com/office/powerpoint/2010/main" val="3316305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5DB6F3C8-6040-412A-9157-D5D9DE44936F}" type="datetimeFigureOut">
              <a:rPr lang="sv-SE" smtClean="0"/>
              <a:t>2023-09-01</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B8E7761E-BCF9-486E-B85F-EDBC26E45957}" type="slidenum">
              <a:rPr lang="sv-SE" smtClean="0"/>
              <a:t>‹#›</a:t>
            </a:fld>
            <a:endParaRPr lang="sv-SE"/>
          </a:p>
        </p:txBody>
      </p:sp>
    </p:spTree>
    <p:extLst>
      <p:ext uri="{BB962C8B-B14F-4D97-AF65-F5344CB8AC3E}">
        <p14:creationId xmlns:p14="http://schemas.microsoft.com/office/powerpoint/2010/main" val="2384961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5DB6F3C8-6040-412A-9157-D5D9DE44936F}" type="datetimeFigureOut">
              <a:rPr lang="sv-SE" smtClean="0"/>
              <a:t>2023-09-01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8E7761E-BCF9-486E-B85F-EDBC26E45957}" type="slidenum">
              <a:rPr lang="sv-SE" smtClean="0"/>
              <a:t>‹#›</a:t>
            </a:fld>
            <a:endParaRPr lang="sv-SE"/>
          </a:p>
        </p:txBody>
      </p:sp>
    </p:spTree>
    <p:extLst>
      <p:ext uri="{BB962C8B-B14F-4D97-AF65-F5344CB8AC3E}">
        <p14:creationId xmlns:p14="http://schemas.microsoft.com/office/powerpoint/2010/main" val="2688455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5DB6F3C8-6040-412A-9157-D5D9DE44936F}" type="datetimeFigureOut">
              <a:rPr lang="sv-SE" smtClean="0"/>
              <a:t>2023-09-01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8E7761E-BCF9-486E-B85F-EDBC26E45957}" type="slidenum">
              <a:rPr lang="sv-SE" smtClean="0"/>
              <a:t>‹#›</a:t>
            </a:fld>
            <a:endParaRPr lang="sv-SE"/>
          </a:p>
        </p:txBody>
      </p:sp>
    </p:spTree>
    <p:extLst>
      <p:ext uri="{BB962C8B-B14F-4D97-AF65-F5344CB8AC3E}">
        <p14:creationId xmlns:p14="http://schemas.microsoft.com/office/powerpoint/2010/main" val="3609353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B6F3C8-6040-412A-9157-D5D9DE44936F}" type="datetimeFigureOut">
              <a:rPr lang="sv-SE" smtClean="0"/>
              <a:t>2023-09-01</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E7761E-BCF9-486E-B85F-EDBC26E45957}" type="slidenum">
              <a:rPr lang="sv-SE" smtClean="0"/>
              <a:t>‹#›</a:t>
            </a:fld>
            <a:endParaRPr lang="sv-SE"/>
          </a:p>
        </p:txBody>
      </p:sp>
    </p:spTree>
    <p:extLst>
      <p:ext uri="{BB962C8B-B14F-4D97-AF65-F5344CB8AC3E}">
        <p14:creationId xmlns:p14="http://schemas.microsoft.com/office/powerpoint/2010/main" val="3366659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 2"/>
          <p:cNvGrpSpPr/>
          <p:nvPr/>
        </p:nvGrpSpPr>
        <p:grpSpPr>
          <a:xfrm>
            <a:off x="9246959" y="97351"/>
            <a:ext cx="2406113" cy="668039"/>
            <a:chOff x="9114452" y="104195"/>
            <a:chExt cx="2406113" cy="508424"/>
          </a:xfrm>
        </p:grpSpPr>
        <p:sp>
          <p:nvSpPr>
            <p:cNvPr id="16" name="Ellips 15"/>
            <p:cNvSpPr/>
            <p:nvPr/>
          </p:nvSpPr>
          <p:spPr>
            <a:xfrm>
              <a:off x="9149094" y="104195"/>
              <a:ext cx="2167913" cy="508424"/>
            </a:xfrm>
            <a:prstGeom prst="dec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textruta 9"/>
            <p:cNvSpPr txBox="1"/>
            <p:nvPr/>
          </p:nvSpPr>
          <p:spPr>
            <a:xfrm>
              <a:off x="9114452" y="182849"/>
              <a:ext cx="2406113" cy="286252"/>
            </a:xfrm>
            <a:prstGeom prst="dodecagon">
              <a:avLst/>
            </a:prstGeom>
            <a:noFill/>
          </p:spPr>
          <p:txBody>
            <a:bodyPr wrap="none" rtlCol="0">
              <a:spAutoFit/>
            </a:bodyPr>
            <a:lstStyle/>
            <a:p>
              <a:r>
                <a:rPr lang="sv-SE" sz="1200" b="1" dirty="0"/>
                <a:t>Skolans</a:t>
              </a:r>
              <a:r>
                <a:rPr lang="sv-SE" sz="1200" dirty="0"/>
                <a:t> </a:t>
              </a:r>
              <a:r>
                <a:rPr lang="sv-SE" sz="1200" b="1" dirty="0"/>
                <a:t>Trygghetsarbete</a:t>
              </a:r>
              <a:r>
                <a:rPr lang="sv-SE" sz="1200" dirty="0"/>
                <a:t> </a:t>
              </a:r>
            </a:p>
          </p:txBody>
        </p:sp>
      </p:grpSp>
      <p:sp>
        <p:nvSpPr>
          <p:cNvPr id="21" name="Moln 20"/>
          <p:cNvSpPr/>
          <p:nvPr/>
        </p:nvSpPr>
        <p:spPr>
          <a:xfrm>
            <a:off x="419986" y="68197"/>
            <a:ext cx="2167913" cy="630818"/>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6" name="Grupp 5"/>
          <p:cNvGrpSpPr/>
          <p:nvPr/>
        </p:nvGrpSpPr>
        <p:grpSpPr>
          <a:xfrm>
            <a:off x="244002" y="185418"/>
            <a:ext cx="11818570" cy="6503069"/>
            <a:chOff x="207426" y="199813"/>
            <a:chExt cx="11818570" cy="6503069"/>
          </a:xfrm>
        </p:grpSpPr>
        <p:pic>
          <p:nvPicPr>
            <p:cNvPr id="4" name="Bildobjekt 3"/>
            <p:cNvPicPr>
              <a:picLocks noChangeAspect="1"/>
            </p:cNvPicPr>
            <p:nvPr/>
          </p:nvPicPr>
          <p:blipFill>
            <a:blip r:embed="rId3">
              <a:extLst>
                <a:ext uri="{28A0092B-C50C-407E-A947-70E740481C1C}">
                  <a14:useLocalDpi xmlns:a14="http://schemas.microsoft.com/office/drawing/2010/main" val="0"/>
                </a:ext>
              </a:extLst>
            </a:blip>
            <a:srcRect/>
            <a:stretch/>
          </p:blipFill>
          <p:spPr>
            <a:xfrm>
              <a:off x="4772771" y="1705923"/>
              <a:ext cx="2313368" cy="2313368"/>
            </a:xfrm>
            <a:prstGeom prst="rect">
              <a:avLst/>
            </a:prstGeom>
          </p:spPr>
        </p:pic>
        <p:sp>
          <p:nvSpPr>
            <p:cNvPr id="8" name="textruta 7"/>
            <p:cNvSpPr txBox="1"/>
            <p:nvPr/>
          </p:nvSpPr>
          <p:spPr>
            <a:xfrm>
              <a:off x="2270234" y="2471253"/>
              <a:ext cx="184731" cy="369332"/>
            </a:xfrm>
            <a:prstGeom prst="rect">
              <a:avLst/>
            </a:prstGeom>
            <a:noFill/>
          </p:spPr>
          <p:txBody>
            <a:bodyPr wrap="none" rtlCol="0">
              <a:spAutoFit/>
            </a:bodyPr>
            <a:lstStyle/>
            <a:p>
              <a:endParaRPr lang="sv-SE" dirty="0"/>
            </a:p>
          </p:txBody>
        </p:sp>
        <p:sp>
          <p:nvSpPr>
            <p:cNvPr id="22" name="Rektangel med rundade hörn 21"/>
            <p:cNvSpPr/>
            <p:nvPr/>
          </p:nvSpPr>
          <p:spPr>
            <a:xfrm>
              <a:off x="227293" y="772234"/>
              <a:ext cx="2389999" cy="121538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900" b="1" dirty="0">
                <a:solidFill>
                  <a:schemeClr val="tx1"/>
                </a:solidFill>
              </a:endParaRPr>
            </a:p>
            <a:p>
              <a:pPr algn="ctr"/>
              <a:endParaRPr lang="sv-SE" sz="900" b="1" dirty="0">
                <a:solidFill>
                  <a:schemeClr val="tx1"/>
                </a:solidFill>
              </a:endParaRPr>
            </a:p>
            <a:p>
              <a:pPr algn="ctr"/>
              <a:r>
                <a:rPr lang="sv-SE" sz="900" b="1" dirty="0">
                  <a:solidFill>
                    <a:schemeClr val="tx1"/>
                  </a:solidFill>
                </a:rPr>
                <a:t>Om du blir utsatt</a:t>
              </a:r>
            </a:p>
            <a:p>
              <a:pPr algn="ctr"/>
              <a:r>
                <a:rPr lang="sv-SE" sz="900" dirty="0">
                  <a:solidFill>
                    <a:schemeClr val="tx1"/>
                  </a:solidFill>
                </a:rPr>
                <a:t>Om du som elev känner dig illa behandlad av andra är det viktigt att du berättar om det för någon vuxen på skolan, t ex din lärare eller någon annan som du litar på. All personal på skolan måste göra vad de kan för att försöka hjälpa dig. Om du känner dig otrygg på rasten kan du ta hjälp av en </a:t>
              </a:r>
              <a:r>
                <a:rPr lang="sv-SE" sz="900" dirty="0" err="1">
                  <a:solidFill>
                    <a:schemeClr val="tx1"/>
                  </a:solidFill>
                </a:rPr>
                <a:t>rastvärd</a:t>
              </a:r>
              <a:r>
                <a:rPr lang="sv-SE" sz="900" dirty="0">
                  <a:solidFill>
                    <a:schemeClr val="tx1"/>
                  </a:solidFill>
                </a:rPr>
                <a:t>.</a:t>
              </a:r>
            </a:p>
            <a:p>
              <a:pPr algn="ctr"/>
              <a:endParaRPr lang="sv-SE" sz="900" b="1" dirty="0">
                <a:solidFill>
                  <a:schemeClr val="tx1"/>
                </a:solidFill>
              </a:endParaRPr>
            </a:p>
            <a:p>
              <a:pPr algn="ctr"/>
              <a:endParaRPr lang="sv-SE" sz="900" dirty="0">
                <a:solidFill>
                  <a:schemeClr val="tx1"/>
                </a:solidFill>
              </a:endParaRPr>
            </a:p>
          </p:txBody>
        </p:sp>
        <p:sp>
          <p:nvSpPr>
            <p:cNvPr id="23" name="Rektangel med rundade hörn 22"/>
            <p:cNvSpPr/>
            <p:nvPr/>
          </p:nvSpPr>
          <p:spPr>
            <a:xfrm>
              <a:off x="8046172" y="515187"/>
              <a:ext cx="1352012" cy="717770"/>
            </a:xfrm>
            <a:prstGeom prst="octag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a:solidFill>
                    <a:schemeClr val="tx1"/>
                  </a:solidFill>
                </a:rPr>
                <a:t>Trygghetsarbetet ska genomsyra det dagliga arbetet</a:t>
              </a:r>
            </a:p>
          </p:txBody>
        </p:sp>
        <p:sp>
          <p:nvSpPr>
            <p:cNvPr id="24" name="Rektangel med rundade hörn 23"/>
            <p:cNvSpPr/>
            <p:nvPr/>
          </p:nvSpPr>
          <p:spPr>
            <a:xfrm>
              <a:off x="7652903" y="1316501"/>
              <a:ext cx="2138551" cy="200128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sv-SE" sz="1000" b="1" dirty="0">
                  <a:solidFill>
                    <a:schemeClr val="tx1"/>
                  </a:solidFill>
                </a:rPr>
                <a:t>Mål</a:t>
              </a:r>
              <a:endParaRPr lang="sv-SE" sz="800" dirty="0">
                <a:solidFill>
                  <a:schemeClr val="tx1"/>
                </a:solidFill>
              </a:endParaRPr>
            </a:p>
            <a:p>
              <a:pPr marL="171450" indent="-171450">
                <a:buFont typeface="Arial" panose="020B0604020202020204" pitchFamily="34" charset="0"/>
                <a:buChar char="•"/>
              </a:pPr>
              <a:r>
                <a:rPr lang="sv-SE" sz="900" dirty="0">
                  <a:solidFill>
                    <a:schemeClr val="tx1"/>
                  </a:solidFill>
                </a:rPr>
                <a:t>Ingen elev på skolan ska känna sig utsatt för mobbning eller kränkande behandling. Alla elever ska känna sig trygga på skolan.</a:t>
              </a:r>
            </a:p>
            <a:p>
              <a:pPr marL="171450" indent="-171450">
                <a:buFont typeface="Arial" panose="020B0604020202020204" pitchFamily="34" charset="0"/>
                <a:buChar char="•"/>
              </a:pPr>
              <a:r>
                <a:rPr lang="sv-SE" sz="900" dirty="0">
                  <a:solidFill>
                    <a:schemeClr val="tx1"/>
                  </a:solidFill>
                </a:rPr>
                <a:t> Alla elever ska ha något att göra eller någon att vara med på rasterna.</a:t>
              </a:r>
            </a:p>
            <a:p>
              <a:pPr marL="171450" indent="-171450">
                <a:buFont typeface="Arial" panose="020B0604020202020204" pitchFamily="34" charset="0"/>
                <a:buChar char="•"/>
              </a:pPr>
              <a:r>
                <a:rPr lang="sv-SE" sz="900" dirty="0">
                  <a:solidFill>
                    <a:schemeClr val="tx1"/>
                  </a:solidFill>
                </a:rPr>
                <a:t>Alla elever ska känna till Munktorpsskolan plan mot diskriminering och kränkande behandling.</a:t>
              </a:r>
            </a:p>
            <a:p>
              <a:pPr marL="171450" indent="-171450">
                <a:buFont typeface="Arial" panose="020B0604020202020204" pitchFamily="34" charset="0"/>
                <a:buChar char="•"/>
              </a:pPr>
              <a:r>
                <a:rPr lang="sv-SE" sz="900" dirty="0">
                  <a:solidFill>
                    <a:schemeClr val="tx1"/>
                  </a:solidFill>
                </a:rPr>
                <a:t>Alla elever ska känna att dom får arbetsro på lektionerna.</a:t>
              </a:r>
            </a:p>
          </p:txBody>
        </p:sp>
        <p:sp>
          <p:nvSpPr>
            <p:cNvPr id="25" name="Rektangel med rundade hörn 24"/>
            <p:cNvSpPr/>
            <p:nvPr/>
          </p:nvSpPr>
          <p:spPr>
            <a:xfrm>
              <a:off x="9849917" y="913950"/>
              <a:ext cx="2015337" cy="260466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900" dirty="0">
                <a:solidFill>
                  <a:schemeClr val="tx1"/>
                </a:solidFill>
              </a:endParaRPr>
            </a:p>
            <a:p>
              <a:endParaRPr lang="sv-SE" sz="900" dirty="0">
                <a:solidFill>
                  <a:schemeClr val="tx1"/>
                </a:solidFill>
              </a:endParaRPr>
            </a:p>
            <a:p>
              <a:endParaRPr lang="sv-SE" sz="900" dirty="0">
                <a:solidFill>
                  <a:schemeClr val="tx1"/>
                </a:solidFill>
              </a:endParaRPr>
            </a:p>
            <a:p>
              <a:endParaRPr lang="sv-SE" sz="900" dirty="0">
                <a:solidFill>
                  <a:schemeClr val="tx1"/>
                </a:solidFill>
              </a:endParaRPr>
            </a:p>
            <a:p>
              <a:endParaRPr lang="sv-SE" sz="900" dirty="0">
                <a:solidFill>
                  <a:schemeClr val="tx1"/>
                </a:solidFill>
              </a:endParaRPr>
            </a:p>
            <a:p>
              <a:pPr algn="ctr"/>
              <a:r>
                <a:rPr lang="sv-SE" sz="900" b="1" dirty="0">
                  <a:solidFill>
                    <a:schemeClr val="tx1"/>
                  </a:solidFill>
                </a:rPr>
                <a:t>Vårt arbete</a:t>
              </a:r>
            </a:p>
            <a:p>
              <a:pPr algn="ctr"/>
              <a:endParaRPr lang="sv-SE" sz="900" b="1" dirty="0">
                <a:solidFill>
                  <a:schemeClr val="tx1"/>
                </a:solidFill>
              </a:endParaRPr>
            </a:p>
            <a:p>
              <a:pPr marL="171450" indent="-171450">
                <a:buFont typeface="Arial" panose="020B0604020202020204" pitchFamily="34" charset="0"/>
                <a:buChar char="•"/>
              </a:pPr>
              <a:r>
                <a:rPr lang="sv-SE" sz="900" dirty="0">
                  <a:solidFill>
                    <a:prstClr val="black"/>
                  </a:solidFill>
                </a:rPr>
                <a:t>Daglig uppföljning om elev inte har kommit till skolan genom ett telefonsamtal hem.</a:t>
              </a:r>
            </a:p>
            <a:p>
              <a:pPr marL="171450" indent="-171450">
                <a:buFont typeface="Arial" panose="020B0604020202020204" pitchFamily="34" charset="0"/>
                <a:buChar char="•"/>
              </a:pPr>
              <a:r>
                <a:rPr lang="sv-SE" sz="900" dirty="0">
                  <a:solidFill>
                    <a:schemeClr val="tx1"/>
                  </a:solidFill>
                </a:rPr>
                <a:t>På skolan har vi schemalagda rastvärdar och organiserade lekar ordnas på rasterna.</a:t>
              </a:r>
            </a:p>
            <a:p>
              <a:pPr marL="171450" indent="-171450">
                <a:buFont typeface="Arial" panose="020B0604020202020204" pitchFamily="34" charset="0"/>
                <a:buChar char="•"/>
              </a:pPr>
              <a:r>
                <a:rPr lang="sv-SE" sz="900" dirty="0">
                  <a:solidFill>
                    <a:schemeClr val="tx1"/>
                  </a:solidFill>
                </a:rPr>
                <a:t>Gemensamma trivsel- och ordningsregler.</a:t>
              </a:r>
            </a:p>
            <a:p>
              <a:pPr marL="171450" indent="-171450">
                <a:buFont typeface="Arial" panose="020B0604020202020204" pitchFamily="34" charset="0"/>
                <a:buChar char="•"/>
              </a:pPr>
              <a:r>
                <a:rPr lang="sv-SE" sz="900" dirty="0">
                  <a:solidFill>
                    <a:schemeClr val="tx1"/>
                  </a:solidFill>
                </a:rPr>
                <a:t>Trivselenkät som genomförs och följs upp en gång/termin.</a:t>
              </a:r>
            </a:p>
            <a:p>
              <a:pPr marL="171450" indent="-171450">
                <a:buFont typeface="Arial" panose="020B0604020202020204" pitchFamily="34" charset="0"/>
                <a:buChar char="•"/>
              </a:pPr>
              <a:r>
                <a:rPr lang="sv-SE" sz="900" dirty="0">
                  <a:solidFill>
                    <a:schemeClr val="tx1"/>
                  </a:solidFill>
                </a:rPr>
                <a:t>Elevråd och klassråd där eleverna får uttrycka sina synpunkter.</a:t>
              </a:r>
            </a:p>
            <a:p>
              <a:pPr marL="171450" indent="-171450">
                <a:buFont typeface="Arial" panose="020B0604020202020204" pitchFamily="34" charset="0"/>
                <a:buChar char="•"/>
              </a:pPr>
              <a:r>
                <a:rPr lang="sv-SE" sz="900" dirty="0">
                  <a:solidFill>
                    <a:schemeClr val="tx1"/>
                  </a:solidFill>
                </a:rPr>
                <a:t>En FN-dag ordnas varje år.</a:t>
              </a:r>
            </a:p>
            <a:p>
              <a:pPr marL="171450" indent="-171450">
                <a:buFont typeface="Arial" panose="020B0604020202020204" pitchFamily="34" charset="0"/>
                <a:buChar char="•"/>
              </a:pPr>
              <a:endParaRPr lang="sv-SE" sz="900" dirty="0"/>
            </a:p>
            <a:p>
              <a:pPr marL="171450" indent="-171450">
                <a:buFont typeface="Arial" panose="020B0604020202020204" pitchFamily="34" charset="0"/>
                <a:buChar char="•"/>
              </a:pPr>
              <a:endParaRPr lang="sv-SE" sz="900" dirty="0"/>
            </a:p>
            <a:p>
              <a:pPr marL="171450" indent="-171450">
                <a:buFont typeface="Arial" panose="020B0604020202020204" pitchFamily="34" charset="0"/>
                <a:buChar char="•"/>
              </a:pPr>
              <a:endParaRPr lang="sv-SE" sz="900" dirty="0">
                <a:solidFill>
                  <a:schemeClr val="tx1"/>
                </a:solidFill>
              </a:endParaRPr>
            </a:p>
            <a:p>
              <a:pPr marL="171450" indent="-171450">
                <a:buFont typeface="Arial" panose="020B0604020202020204" pitchFamily="34" charset="0"/>
                <a:buChar char="•"/>
              </a:pPr>
              <a:endParaRPr lang="sv-SE" sz="900" dirty="0">
                <a:solidFill>
                  <a:prstClr val="black"/>
                </a:solidFill>
              </a:endParaRPr>
            </a:p>
            <a:p>
              <a:pPr marL="171450" indent="-171450" algn="ctr">
                <a:buFont typeface="Arial" panose="020B0604020202020204" pitchFamily="34" charset="0"/>
                <a:buChar char="•"/>
              </a:pPr>
              <a:endParaRPr lang="sv-SE" sz="900" dirty="0">
                <a:solidFill>
                  <a:schemeClr val="tx1"/>
                </a:solidFill>
              </a:endParaRPr>
            </a:p>
          </p:txBody>
        </p:sp>
        <p:sp>
          <p:nvSpPr>
            <p:cNvPr id="26" name="Rektangel med rundade hörn 25"/>
            <p:cNvSpPr/>
            <p:nvPr/>
          </p:nvSpPr>
          <p:spPr>
            <a:xfrm>
              <a:off x="9849917" y="4267502"/>
              <a:ext cx="2176079" cy="243538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ctr">
                <a:buFont typeface="Arial" panose="020B0604020202020204" pitchFamily="34" charset="0"/>
                <a:buChar char="•"/>
              </a:pPr>
              <a:endParaRPr lang="sv-SE" sz="900" dirty="0">
                <a:solidFill>
                  <a:schemeClr val="tx1"/>
                </a:solidFill>
              </a:endParaRPr>
            </a:p>
            <a:p>
              <a:pPr algn="ctr"/>
              <a:endParaRPr lang="sv-SE" sz="900" dirty="0">
                <a:solidFill>
                  <a:schemeClr val="tx1"/>
                </a:solidFill>
              </a:endParaRPr>
            </a:p>
            <a:p>
              <a:pPr algn="ctr"/>
              <a:endParaRPr lang="sv-SE" sz="900" b="1" dirty="0">
                <a:solidFill>
                  <a:schemeClr val="tx1"/>
                </a:solidFill>
              </a:endParaRPr>
            </a:p>
            <a:p>
              <a:pPr marL="171450" indent="-171450">
                <a:buFont typeface="Arial" panose="020B0604020202020204" pitchFamily="34" charset="0"/>
                <a:buChar char="•"/>
              </a:pPr>
              <a:endParaRPr lang="sv-SE" sz="900" dirty="0">
                <a:solidFill>
                  <a:schemeClr val="tx1"/>
                </a:solidFill>
              </a:endParaRPr>
            </a:p>
            <a:p>
              <a:pPr marL="171450" indent="-171450">
                <a:buFont typeface="Arial" panose="020B0604020202020204" pitchFamily="34" charset="0"/>
                <a:buChar char="•"/>
              </a:pPr>
              <a:r>
                <a:rPr lang="sv-SE" sz="900" dirty="0">
                  <a:solidFill>
                    <a:schemeClr val="tx1"/>
                  </a:solidFill>
                </a:rPr>
                <a:t>All personal som upptäcker pågående kränkningar ska ingripa.</a:t>
              </a:r>
            </a:p>
            <a:p>
              <a:endParaRPr lang="sv-SE" sz="900" dirty="0">
                <a:solidFill>
                  <a:schemeClr val="tx1"/>
                </a:solidFill>
              </a:endParaRPr>
            </a:p>
            <a:p>
              <a:pPr marL="171450" indent="-171450">
                <a:buFont typeface="Arial" panose="020B0604020202020204" pitchFamily="34" charset="0"/>
                <a:buChar char="•"/>
              </a:pPr>
              <a:r>
                <a:rPr lang="sv-SE" sz="900" dirty="0">
                  <a:solidFill>
                    <a:schemeClr val="tx1"/>
                  </a:solidFill>
                </a:rPr>
                <a:t>Personal som får veta att en elev känner sig utsatt för kränkningar ska informera rektor, och personalen ska dokumentera på särskild blankett</a:t>
              </a:r>
            </a:p>
            <a:p>
              <a:endParaRPr lang="sv-SE" sz="900" dirty="0">
                <a:solidFill>
                  <a:schemeClr val="tx1"/>
                </a:solidFill>
              </a:endParaRPr>
            </a:p>
            <a:p>
              <a:pPr marL="171450" indent="-171450">
                <a:buFont typeface="Arial" panose="020B0604020202020204" pitchFamily="34" charset="0"/>
                <a:buChar char="•"/>
              </a:pPr>
              <a:r>
                <a:rPr lang="sv-SE" sz="900" dirty="0">
                  <a:solidFill>
                    <a:schemeClr val="tx1"/>
                  </a:solidFill>
                </a:rPr>
                <a:t>I första hand är det klasslärare, eller den personalen som var närvarande, som ska prata med eleverna för att ta reda på vad som hänt. </a:t>
              </a:r>
            </a:p>
            <a:p>
              <a:endParaRPr lang="sv-SE" sz="900" dirty="0">
                <a:solidFill>
                  <a:schemeClr val="tx1"/>
                </a:solidFill>
              </a:endParaRPr>
            </a:p>
            <a:p>
              <a:pPr marL="171450" indent="-171450">
                <a:buFont typeface="Arial" panose="020B0604020202020204" pitchFamily="34" charset="0"/>
                <a:buChar char="•"/>
              </a:pPr>
              <a:r>
                <a:rPr lang="sv-SE" sz="900" dirty="0">
                  <a:solidFill>
                    <a:schemeClr val="tx1"/>
                  </a:solidFill>
                </a:rPr>
                <a:t>Kränkningsärenden tas alltid upp vid skolans elevhälsomöten</a:t>
              </a:r>
            </a:p>
            <a:p>
              <a:pPr marL="171450" indent="-171450">
                <a:buFont typeface="Arial" panose="020B0604020202020204" pitchFamily="34" charset="0"/>
                <a:buChar char="•"/>
              </a:pPr>
              <a:endParaRPr lang="sv-SE" sz="900" dirty="0">
                <a:solidFill>
                  <a:schemeClr val="tx1"/>
                </a:solidFill>
              </a:endParaRPr>
            </a:p>
            <a:p>
              <a:pPr marL="171450" indent="-171450">
                <a:buFont typeface="Arial" panose="020B0604020202020204" pitchFamily="34" charset="0"/>
                <a:buChar char="•"/>
              </a:pPr>
              <a:endParaRPr lang="sv-SE" sz="900" dirty="0">
                <a:solidFill>
                  <a:schemeClr val="tx1"/>
                </a:solidFill>
              </a:endParaRPr>
            </a:p>
            <a:p>
              <a:pPr marL="171450" indent="-171450">
                <a:buFont typeface="Arial" panose="020B0604020202020204" pitchFamily="34" charset="0"/>
                <a:buChar char="•"/>
              </a:pPr>
              <a:endParaRPr lang="sv-SE" sz="900" b="1" dirty="0">
                <a:solidFill>
                  <a:schemeClr val="tx1"/>
                </a:solidFill>
              </a:endParaRPr>
            </a:p>
            <a:p>
              <a:pPr algn="ctr"/>
              <a:r>
                <a:rPr lang="sv-SE" sz="900" b="1" dirty="0">
                  <a:solidFill>
                    <a:schemeClr val="tx1"/>
                  </a:solidFill>
                </a:rPr>
                <a:t> </a:t>
              </a:r>
            </a:p>
          </p:txBody>
        </p:sp>
        <p:sp>
          <p:nvSpPr>
            <p:cNvPr id="12" name="Rektangel med rundade hörn 11"/>
            <p:cNvSpPr/>
            <p:nvPr/>
          </p:nvSpPr>
          <p:spPr>
            <a:xfrm>
              <a:off x="7210456" y="3435698"/>
              <a:ext cx="2432423" cy="3267183"/>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900" dirty="0">
                <a:solidFill>
                  <a:schemeClr val="tx1"/>
                </a:solidFill>
              </a:endParaRPr>
            </a:p>
            <a:p>
              <a:pPr algn="ctr"/>
              <a:r>
                <a:rPr lang="sv-SE" sz="900" b="1" dirty="0">
                  <a:solidFill>
                    <a:schemeClr val="tx1"/>
                  </a:solidFill>
                </a:rPr>
                <a:t>Vad är en kränkning?</a:t>
              </a:r>
            </a:p>
            <a:p>
              <a:endParaRPr lang="sv-SE" sz="900" dirty="0">
                <a:solidFill>
                  <a:schemeClr val="tx1"/>
                </a:solidFill>
              </a:endParaRPr>
            </a:p>
            <a:p>
              <a:r>
                <a:rPr lang="sv-SE" sz="900" b="1" dirty="0">
                  <a:solidFill>
                    <a:schemeClr val="tx1"/>
                  </a:solidFill>
                </a:rPr>
                <a:t>Kränkande behandling </a:t>
              </a:r>
              <a:r>
                <a:rPr lang="sv-SE" sz="900" dirty="0">
                  <a:solidFill>
                    <a:schemeClr val="tx1"/>
                  </a:solidFill>
                </a:rPr>
                <a:t>är när en person blir illa behandlad av andra  så att personen känner sig mindre värd och mår dåligt.  </a:t>
              </a:r>
            </a:p>
            <a:p>
              <a:pPr algn="ctr"/>
              <a:endParaRPr lang="sv-SE" sz="900" dirty="0">
                <a:solidFill>
                  <a:schemeClr val="tx1"/>
                </a:solidFill>
              </a:endParaRPr>
            </a:p>
            <a:p>
              <a:pPr algn="ctr"/>
              <a:r>
                <a:rPr lang="sv-SE" sz="900" dirty="0">
                  <a:solidFill>
                    <a:schemeClr val="tx1"/>
                  </a:solidFill>
                </a:rPr>
                <a:t>Kränkningar kan vara:</a:t>
              </a:r>
            </a:p>
            <a:p>
              <a:pPr marL="171450" indent="-171450">
                <a:buFont typeface="Wingdings" panose="05000000000000000000" pitchFamily="2" charset="2"/>
                <a:buChar char="Ø"/>
              </a:pPr>
              <a:r>
                <a:rPr lang="sv-SE" sz="900" dirty="0">
                  <a:solidFill>
                    <a:schemeClr val="tx1"/>
                  </a:solidFill>
                </a:rPr>
                <a:t>Fysiska, t ex att slå sparka eller knuffa någon</a:t>
              </a:r>
            </a:p>
            <a:p>
              <a:pPr marL="171450" indent="-171450">
                <a:buFont typeface="Wingdings" panose="05000000000000000000" pitchFamily="2" charset="2"/>
                <a:buChar char="Ø"/>
              </a:pPr>
              <a:r>
                <a:rPr lang="sv-SE" sz="900" dirty="0">
                  <a:solidFill>
                    <a:schemeClr val="tx1"/>
                  </a:solidFill>
                </a:rPr>
                <a:t>Verbala, t ex att säga elaka saker eller hota någon</a:t>
              </a:r>
            </a:p>
            <a:p>
              <a:pPr marL="171450" indent="-171450">
                <a:buFont typeface="Wingdings" panose="05000000000000000000" pitchFamily="2" charset="2"/>
                <a:buChar char="Ø"/>
              </a:pPr>
              <a:r>
                <a:rPr lang="sv-SE" sz="900" dirty="0">
                  <a:solidFill>
                    <a:schemeClr val="tx1"/>
                  </a:solidFill>
                </a:rPr>
                <a:t>Psykosociala, t ex att sprida ut rykten om någon eller att inte låta en person vara med</a:t>
              </a:r>
            </a:p>
            <a:p>
              <a:pPr marL="171450" indent="-171450">
                <a:buFont typeface="Wingdings" panose="05000000000000000000" pitchFamily="2" charset="2"/>
                <a:buChar char="Ø"/>
              </a:pPr>
              <a:r>
                <a:rPr lang="sv-SE" sz="900" dirty="0">
                  <a:solidFill>
                    <a:schemeClr val="tx1"/>
                  </a:solidFill>
                </a:rPr>
                <a:t>Text- och bildburna, t ex att skriva elaka meddelanden på internet eller via sms, att ta bilder eller filma någon utan personenes tillåtelse </a:t>
              </a:r>
            </a:p>
            <a:p>
              <a:endParaRPr lang="sv-SE" sz="900" b="1" dirty="0">
                <a:solidFill>
                  <a:schemeClr val="tx1"/>
                </a:solidFill>
              </a:endParaRPr>
            </a:p>
            <a:p>
              <a:r>
                <a:rPr lang="sv-SE" sz="900" b="1" dirty="0">
                  <a:solidFill>
                    <a:schemeClr val="tx1"/>
                  </a:solidFill>
                </a:rPr>
                <a:t>Mobbning </a:t>
              </a:r>
              <a:r>
                <a:rPr lang="sv-SE" sz="900" dirty="0">
                  <a:solidFill>
                    <a:schemeClr val="tx1"/>
                  </a:solidFill>
                </a:rPr>
                <a:t>är när någon eller några medvetet behandlar en person illa, och det händer flera gånger. </a:t>
              </a:r>
            </a:p>
            <a:p>
              <a:pPr marL="171450" indent="-171450">
                <a:buFont typeface="Wingdings" panose="05000000000000000000" pitchFamily="2" charset="2"/>
                <a:buChar char="Ø"/>
              </a:pPr>
              <a:endParaRPr lang="sv-SE" sz="900" dirty="0"/>
            </a:p>
          </p:txBody>
        </p:sp>
        <p:sp>
          <p:nvSpPr>
            <p:cNvPr id="13" name="Rektangel med rundade hörn 12"/>
            <p:cNvSpPr/>
            <p:nvPr/>
          </p:nvSpPr>
          <p:spPr>
            <a:xfrm>
              <a:off x="4702167" y="4971386"/>
              <a:ext cx="2383972" cy="1635943"/>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solidFill>
                    <a:schemeClr val="tx1"/>
                  </a:solidFill>
                </a:rPr>
                <a:t>Alla elever har rätt att må bra och känna sig trygga i skolan</a:t>
              </a:r>
            </a:p>
            <a:p>
              <a:pPr algn="ctr"/>
              <a:endParaRPr lang="sv-SE" sz="900" dirty="0">
                <a:solidFill>
                  <a:schemeClr val="tx1"/>
                </a:solidFill>
              </a:endParaRPr>
            </a:p>
            <a:p>
              <a:pPr algn="ctr"/>
              <a:r>
                <a:rPr lang="sv-SE" sz="900" dirty="0">
                  <a:solidFill>
                    <a:schemeClr val="tx1"/>
                  </a:solidFill>
                </a:rPr>
                <a:t>Ingen elev ska behöva bli utsatt</a:t>
              </a:r>
            </a:p>
            <a:p>
              <a:pPr algn="ctr"/>
              <a:r>
                <a:rPr lang="sv-SE" sz="900" dirty="0">
                  <a:solidFill>
                    <a:schemeClr val="tx1"/>
                  </a:solidFill>
                </a:rPr>
                <a:t>för kränkande behandling, diskriminering eller mobbning. </a:t>
              </a:r>
            </a:p>
            <a:p>
              <a:pPr algn="ctr"/>
              <a:endParaRPr lang="sv-SE" sz="900" dirty="0">
                <a:solidFill>
                  <a:schemeClr val="tx1"/>
                </a:solidFill>
              </a:endParaRPr>
            </a:p>
            <a:p>
              <a:pPr algn="ctr"/>
              <a:r>
                <a:rPr lang="sv-SE" sz="900" dirty="0">
                  <a:solidFill>
                    <a:schemeClr val="tx1"/>
                  </a:solidFill>
                </a:rPr>
                <a:t>Det står i lagen att ingen vuxen eller barn på skolan får behandla någon illa</a:t>
              </a:r>
              <a:r>
                <a:rPr lang="sv-SE" sz="900" b="1" dirty="0">
                  <a:solidFill>
                    <a:schemeClr val="tx1"/>
                  </a:solidFill>
                </a:rPr>
                <a:t>.</a:t>
              </a:r>
            </a:p>
          </p:txBody>
        </p:sp>
        <p:sp>
          <p:nvSpPr>
            <p:cNvPr id="14" name="Rektangel med rundade hörn 13"/>
            <p:cNvSpPr/>
            <p:nvPr/>
          </p:nvSpPr>
          <p:spPr>
            <a:xfrm>
              <a:off x="2718155" y="4163506"/>
              <a:ext cx="1913408" cy="244617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b="1" dirty="0">
                  <a:solidFill>
                    <a:schemeClr val="tx1"/>
                  </a:solidFill>
                </a:rPr>
                <a:t>Diskriminering</a:t>
              </a:r>
            </a:p>
            <a:p>
              <a:pPr algn="ctr"/>
              <a:endParaRPr lang="sv-SE" sz="800" b="1" dirty="0">
                <a:solidFill>
                  <a:schemeClr val="tx1"/>
                </a:solidFill>
              </a:endParaRPr>
            </a:p>
            <a:p>
              <a:r>
                <a:rPr lang="sv-SE" sz="900" dirty="0">
                  <a:solidFill>
                    <a:schemeClr val="tx1"/>
                  </a:solidFill>
                </a:rPr>
                <a:t>Alla elever ska ses som lika mycket värda. En elev får inte behandlas sämre än andra elever bara för att eleven: </a:t>
              </a:r>
            </a:p>
            <a:p>
              <a:pPr marL="171450" indent="-171450">
                <a:buFont typeface="Arial" panose="020B0604020202020204" pitchFamily="34" charset="0"/>
                <a:buChar char="•"/>
              </a:pPr>
              <a:r>
                <a:rPr lang="sv-SE" sz="900" dirty="0">
                  <a:solidFill>
                    <a:schemeClr val="tx1"/>
                  </a:solidFill>
                </a:rPr>
                <a:t>är tjej eller kille </a:t>
              </a:r>
            </a:p>
            <a:p>
              <a:pPr marL="171450" indent="-171450">
                <a:buFont typeface="Arial" panose="020B0604020202020204" pitchFamily="34" charset="0"/>
                <a:buChar char="•"/>
              </a:pPr>
              <a:r>
                <a:rPr lang="sv-SE" sz="900" dirty="0">
                  <a:solidFill>
                    <a:schemeClr val="tx1"/>
                  </a:solidFill>
                </a:rPr>
                <a:t>inte klär sig eller beter sig som en tjej eller kille förväntas göra</a:t>
              </a:r>
            </a:p>
            <a:p>
              <a:pPr marL="171450" indent="-171450">
                <a:buFont typeface="Arial" panose="020B0604020202020204" pitchFamily="34" charset="0"/>
                <a:buChar char="•"/>
              </a:pPr>
              <a:r>
                <a:rPr lang="sv-SE" sz="900" dirty="0">
                  <a:solidFill>
                    <a:schemeClr val="tx1"/>
                  </a:solidFill>
                </a:rPr>
                <a:t>har en viss religion </a:t>
              </a:r>
            </a:p>
            <a:p>
              <a:pPr marL="171450" indent="-171450">
                <a:buFont typeface="Arial" panose="020B0604020202020204" pitchFamily="34" charset="0"/>
                <a:buChar char="•"/>
              </a:pPr>
              <a:r>
                <a:rPr lang="sv-SE" sz="900" dirty="0">
                  <a:solidFill>
                    <a:schemeClr val="tx1"/>
                  </a:solidFill>
                </a:rPr>
                <a:t>kommer från ett visst land </a:t>
              </a:r>
            </a:p>
            <a:p>
              <a:pPr marL="171450" indent="-171450">
                <a:buFont typeface="Arial" panose="020B0604020202020204" pitchFamily="34" charset="0"/>
                <a:buChar char="•"/>
              </a:pPr>
              <a:r>
                <a:rPr lang="sv-SE" sz="900" dirty="0">
                  <a:solidFill>
                    <a:schemeClr val="tx1"/>
                  </a:solidFill>
                </a:rPr>
                <a:t>har en funktionsnedsättning </a:t>
              </a:r>
            </a:p>
            <a:p>
              <a:pPr marL="171450" indent="-171450">
                <a:buFont typeface="Arial" panose="020B0604020202020204" pitchFamily="34" charset="0"/>
                <a:buChar char="•"/>
              </a:pPr>
              <a:r>
                <a:rPr lang="sv-SE" sz="900" dirty="0">
                  <a:solidFill>
                    <a:schemeClr val="tx1"/>
                  </a:solidFill>
                </a:rPr>
                <a:t>har en viss sexuell läggning </a:t>
              </a:r>
            </a:p>
            <a:p>
              <a:pPr marL="171450" indent="-171450">
                <a:buFont typeface="Arial" panose="020B0604020202020204" pitchFamily="34" charset="0"/>
                <a:buChar char="•"/>
              </a:pPr>
              <a:r>
                <a:rPr lang="sv-SE" sz="900" dirty="0">
                  <a:solidFill>
                    <a:schemeClr val="tx1"/>
                  </a:solidFill>
                </a:rPr>
                <a:t>har en viss ålder.  </a:t>
              </a:r>
            </a:p>
          </p:txBody>
        </p:sp>
        <p:sp>
          <p:nvSpPr>
            <p:cNvPr id="15" name="Ellips 14"/>
            <p:cNvSpPr/>
            <p:nvPr/>
          </p:nvSpPr>
          <p:spPr>
            <a:xfrm>
              <a:off x="4810196" y="4253593"/>
              <a:ext cx="2167913" cy="508424"/>
            </a:xfrm>
            <a:prstGeom prst="ellipse">
              <a:avLst/>
            </a:prstGeom>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sv-SE"/>
            </a:p>
          </p:txBody>
        </p:sp>
        <p:sp>
          <p:nvSpPr>
            <p:cNvPr id="17" name="textruta 16"/>
            <p:cNvSpPr txBox="1"/>
            <p:nvPr/>
          </p:nvSpPr>
          <p:spPr>
            <a:xfrm>
              <a:off x="5226089" y="4371066"/>
              <a:ext cx="1406732" cy="276999"/>
            </a:xfrm>
            <a:prstGeom prst="rect">
              <a:avLst/>
            </a:prstGeom>
            <a:ln>
              <a:noFill/>
            </a:ln>
          </p:spPr>
          <p:style>
            <a:lnRef idx="1">
              <a:schemeClr val="accent6"/>
            </a:lnRef>
            <a:fillRef idx="2">
              <a:schemeClr val="accent6"/>
            </a:fillRef>
            <a:effectRef idx="1">
              <a:schemeClr val="accent6"/>
            </a:effectRef>
            <a:fontRef idx="minor">
              <a:schemeClr val="dk1"/>
            </a:fontRef>
          </p:style>
          <p:txBody>
            <a:bodyPr wrap="none" rtlCol="0">
              <a:spAutoFit/>
            </a:bodyPr>
            <a:lstStyle/>
            <a:p>
              <a:r>
                <a:rPr lang="sv-SE" sz="1200" b="1" dirty="0"/>
                <a:t>Vad gäller i skolan</a:t>
              </a:r>
              <a:r>
                <a:rPr lang="sv-SE" sz="1200" dirty="0"/>
                <a:t>?</a:t>
              </a:r>
            </a:p>
          </p:txBody>
        </p:sp>
        <p:sp>
          <p:nvSpPr>
            <p:cNvPr id="18" name="Stjärna: 16 punkter 17"/>
            <p:cNvSpPr/>
            <p:nvPr/>
          </p:nvSpPr>
          <p:spPr>
            <a:xfrm>
              <a:off x="9849917" y="3711845"/>
              <a:ext cx="2167913" cy="508424"/>
            </a:xfrm>
            <a:prstGeom prst="star16">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textruta 19"/>
            <p:cNvSpPr txBox="1"/>
            <p:nvPr/>
          </p:nvSpPr>
          <p:spPr>
            <a:xfrm>
              <a:off x="10251250" y="3830044"/>
              <a:ext cx="1365246" cy="276999"/>
            </a:xfrm>
            <a:prstGeom prst="rect">
              <a:avLst/>
            </a:prstGeom>
            <a:noFill/>
          </p:spPr>
          <p:txBody>
            <a:bodyPr wrap="none" rtlCol="0">
              <a:spAutoFit/>
            </a:bodyPr>
            <a:lstStyle/>
            <a:p>
              <a:r>
                <a:rPr lang="sv-SE" sz="1200" dirty="0"/>
                <a:t>När något har hänt</a:t>
              </a:r>
            </a:p>
          </p:txBody>
        </p:sp>
        <p:sp>
          <p:nvSpPr>
            <p:cNvPr id="27" name="textruta 26"/>
            <p:cNvSpPr txBox="1"/>
            <p:nvPr/>
          </p:nvSpPr>
          <p:spPr>
            <a:xfrm>
              <a:off x="738705" y="199813"/>
              <a:ext cx="1457322" cy="307777"/>
            </a:xfrm>
            <a:prstGeom prst="rect">
              <a:avLst/>
            </a:prstGeom>
            <a:noFill/>
          </p:spPr>
          <p:txBody>
            <a:bodyPr wrap="none" rtlCol="0">
              <a:spAutoFit/>
            </a:bodyPr>
            <a:lstStyle/>
            <a:p>
              <a:r>
                <a:rPr lang="sv-SE" sz="1400" b="1" dirty="0"/>
                <a:t>Vad kan du göra?</a:t>
              </a:r>
            </a:p>
          </p:txBody>
        </p:sp>
        <p:sp>
          <p:nvSpPr>
            <p:cNvPr id="28" name="Rektangel med rundade hörn 27"/>
            <p:cNvSpPr/>
            <p:nvPr/>
          </p:nvSpPr>
          <p:spPr>
            <a:xfrm>
              <a:off x="227294" y="2082133"/>
              <a:ext cx="2389998" cy="169819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sv-SE" sz="900" b="1" dirty="0">
                  <a:solidFill>
                    <a:schemeClr val="tx1"/>
                  </a:solidFill>
                </a:rPr>
                <a:t>Om du kränker andra</a:t>
              </a:r>
            </a:p>
            <a:p>
              <a:pPr algn="ctr"/>
              <a:r>
                <a:rPr lang="sv-SE" sz="900" dirty="0">
                  <a:solidFill>
                    <a:schemeClr val="tx1"/>
                  </a:solidFill>
                </a:rPr>
                <a:t>Det kan finnas olika anledningar till att en person utsätter andra för kränkningar, t ex att personen är rädd för att inte passa in. Om du utsätter andra för kränkningar behöver du fundera på hur det känns för den som blir utsatt. Ibland kan det vara svårt att själv sluta med ett beteende som kränker andra, man kan t ex känna press från andra att fortsätta. Du behöver då få hjälp från någon vuxen. </a:t>
              </a:r>
            </a:p>
          </p:txBody>
        </p:sp>
        <p:sp>
          <p:nvSpPr>
            <p:cNvPr id="29" name="Rektangel med rundade hörn 28"/>
            <p:cNvSpPr/>
            <p:nvPr/>
          </p:nvSpPr>
          <p:spPr>
            <a:xfrm>
              <a:off x="207426" y="3853543"/>
              <a:ext cx="2389999" cy="2849338"/>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Ins="90000" rtlCol="0" anchor="ctr"/>
            <a:lstStyle/>
            <a:p>
              <a:pPr algn="ctr"/>
              <a:endParaRPr lang="sv-SE" sz="900" b="1" dirty="0">
                <a:solidFill>
                  <a:schemeClr val="tx1"/>
                </a:solidFill>
              </a:endParaRPr>
            </a:p>
            <a:p>
              <a:pPr algn="ctr"/>
              <a:endParaRPr lang="sv-SE" sz="900" b="1" dirty="0">
                <a:solidFill>
                  <a:schemeClr val="tx1"/>
                </a:solidFill>
              </a:endParaRPr>
            </a:p>
            <a:p>
              <a:pPr algn="ctr"/>
              <a:r>
                <a:rPr lang="sv-SE" sz="900" b="1" dirty="0">
                  <a:solidFill>
                    <a:schemeClr val="tx1"/>
                  </a:solidFill>
                </a:rPr>
                <a:t>Vad kan du som förälder göra?</a:t>
              </a:r>
            </a:p>
            <a:p>
              <a:pPr algn="ctr"/>
              <a:r>
                <a:rPr lang="sv-SE" sz="900" dirty="0">
                  <a:solidFill>
                    <a:schemeClr val="tx1"/>
                  </a:solidFill>
                </a:rPr>
                <a:t>Om du får kännedom om eller misstänker att ditt barn inte har det bra i skolan är det viktigt att ta kontakt med personalen på skolan</a:t>
              </a:r>
              <a:r>
                <a:rPr lang="sv-SE" sz="900" i="1" dirty="0">
                  <a:solidFill>
                    <a:schemeClr val="tx1"/>
                  </a:solidFill>
                </a:rPr>
                <a:t>. </a:t>
              </a:r>
              <a:r>
                <a:rPr lang="sv-SE" sz="900" dirty="0">
                  <a:solidFill>
                    <a:schemeClr val="tx1"/>
                  </a:solidFill>
                </a:rPr>
                <a:t>Kränkningar kan vara svåra att upptäcka, eftersom de kan ske när vuxna inte ser det. </a:t>
              </a:r>
            </a:p>
            <a:p>
              <a:pPr algn="ctr"/>
              <a:endParaRPr lang="sv-SE" sz="900" dirty="0">
                <a:solidFill>
                  <a:schemeClr val="tx1"/>
                </a:solidFill>
              </a:endParaRPr>
            </a:p>
            <a:p>
              <a:pPr algn="ctr"/>
              <a:r>
                <a:rPr lang="sv-SE" sz="900" dirty="0">
                  <a:solidFill>
                    <a:schemeClr val="tx1"/>
                  </a:solidFill>
                </a:rPr>
                <a:t>Det kan vara svårt att ta till sig att ens barn utsätter andra för kränkningar eller mobbning. Men om det är så, måste du göra något åt det. Det är viktigt både för det utsatta barnet och för ditt eget barn. Var tydlig med att du inte accepterar att någon utsätts för kränkningar. Om skola och hem klart tar avstånd ifrån kränkningar får detta en positiv inverkan på barnen. Ta kontakt med skolan för att få hjälp.</a:t>
              </a:r>
            </a:p>
            <a:p>
              <a:pPr algn="ctr"/>
              <a:r>
                <a:rPr lang="sv-SE" sz="900" dirty="0">
                  <a:solidFill>
                    <a:schemeClr val="tx1"/>
                  </a:solidFill>
                </a:rPr>
                <a:t> </a:t>
              </a:r>
              <a:endParaRPr lang="sv-SE" sz="900" b="1" dirty="0">
                <a:solidFill>
                  <a:schemeClr val="tx1"/>
                </a:solidFill>
              </a:endParaRPr>
            </a:p>
            <a:p>
              <a:pPr algn="ctr"/>
              <a:endParaRPr lang="sv-SE" sz="900" dirty="0">
                <a:solidFill>
                  <a:schemeClr val="tx1"/>
                </a:solidFill>
              </a:endParaRPr>
            </a:p>
          </p:txBody>
        </p:sp>
        <p:sp>
          <p:nvSpPr>
            <p:cNvPr id="31" name="Rektangel med rundade hörn 30"/>
            <p:cNvSpPr/>
            <p:nvPr/>
          </p:nvSpPr>
          <p:spPr>
            <a:xfrm>
              <a:off x="2687313" y="1616523"/>
              <a:ext cx="1778634" cy="221352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b="1" dirty="0">
                  <a:solidFill>
                    <a:schemeClr val="tx1"/>
                  </a:solidFill>
                </a:rPr>
                <a:t>Om någon annan inte</a:t>
              </a:r>
            </a:p>
            <a:p>
              <a:pPr algn="ctr"/>
              <a:r>
                <a:rPr lang="sv-SE" sz="900" b="1" dirty="0">
                  <a:solidFill>
                    <a:schemeClr val="tx1"/>
                  </a:solidFill>
                </a:rPr>
                <a:t>har det bra</a:t>
              </a:r>
            </a:p>
            <a:p>
              <a:pPr marL="171450" indent="-171450">
                <a:buFont typeface="Arial" panose="020B0604020202020204" pitchFamily="34" charset="0"/>
                <a:buChar char="•"/>
              </a:pPr>
              <a:r>
                <a:rPr lang="sv-SE" sz="900" dirty="0">
                  <a:solidFill>
                    <a:schemeClr val="tx1"/>
                  </a:solidFill>
                </a:rPr>
                <a:t>Säg ifrån om någon annan blir utsatt för kränkningar.</a:t>
              </a:r>
            </a:p>
            <a:p>
              <a:pPr marL="171450" indent="-171450">
                <a:buFont typeface="Arial" panose="020B0604020202020204" pitchFamily="34" charset="0"/>
                <a:buChar char="•"/>
              </a:pPr>
              <a:r>
                <a:rPr lang="sv-SE" sz="900" dirty="0">
                  <a:solidFill>
                    <a:schemeClr val="tx1"/>
                  </a:solidFill>
                </a:rPr>
                <a:t>Det kan vara svårt att på egen hand säga ifrån när någon annan blir illa behandlad. Ta då hjälp av en vuxen.</a:t>
              </a:r>
            </a:p>
            <a:p>
              <a:pPr marL="171450" indent="-171450">
                <a:buFont typeface="Arial" panose="020B0604020202020204" pitchFamily="34" charset="0"/>
                <a:buChar char="•"/>
              </a:pPr>
              <a:r>
                <a:rPr lang="sv-SE" sz="900" dirty="0">
                  <a:solidFill>
                    <a:schemeClr val="tx1"/>
                  </a:solidFill>
                </a:rPr>
                <a:t>Om du ser att någon går ensam på rasten, fråga om personen vill vara med. Ge inte upp om du får ett nej – du kan behöva fråga flera gånger. </a:t>
              </a:r>
            </a:p>
          </p:txBody>
        </p:sp>
      </p:grpSp>
      <p:sp>
        <p:nvSpPr>
          <p:cNvPr id="2" name="Moln 1"/>
          <p:cNvSpPr/>
          <p:nvPr/>
        </p:nvSpPr>
        <p:spPr>
          <a:xfrm>
            <a:off x="3490650" y="387706"/>
            <a:ext cx="4276555" cy="914400"/>
          </a:xfrm>
          <a:prstGeom prst="cloud">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200" dirty="0">
              <a:solidFill>
                <a:schemeClr val="tx1"/>
              </a:solidFill>
            </a:endParaRPr>
          </a:p>
          <a:p>
            <a:pPr algn="ctr"/>
            <a:endParaRPr lang="sv-SE" sz="1200" b="1" dirty="0">
              <a:solidFill>
                <a:schemeClr val="tx1"/>
              </a:solidFill>
            </a:endParaRPr>
          </a:p>
          <a:p>
            <a:pPr algn="ctr"/>
            <a:r>
              <a:rPr lang="sv-SE" b="1" dirty="0">
                <a:solidFill>
                  <a:schemeClr val="tx1"/>
                </a:solidFill>
              </a:rPr>
              <a:t>MUNKTORPSKOLAN</a:t>
            </a:r>
            <a:br>
              <a:rPr lang="sv-SE" sz="1600" dirty="0">
                <a:solidFill>
                  <a:schemeClr val="tx1"/>
                </a:solidFill>
              </a:rPr>
            </a:br>
            <a:r>
              <a:rPr lang="sv-SE" sz="1200" dirty="0">
                <a:solidFill>
                  <a:schemeClr val="tx1"/>
                </a:solidFill>
              </a:rPr>
              <a:t>Läsåret 2023/2024 </a:t>
            </a:r>
          </a:p>
          <a:p>
            <a:pPr algn="ctr"/>
            <a:endParaRPr lang="sv-SE" sz="900" dirty="0">
              <a:solidFill>
                <a:schemeClr val="tx1"/>
              </a:solidFill>
            </a:endParaRPr>
          </a:p>
          <a:p>
            <a:pPr algn="ctr"/>
            <a:endParaRPr lang="sv-SE" sz="1200" dirty="0">
              <a:solidFill>
                <a:schemeClr val="tx1"/>
              </a:solidFill>
            </a:endParaRPr>
          </a:p>
        </p:txBody>
      </p:sp>
    </p:spTree>
    <p:extLst>
      <p:ext uri="{BB962C8B-B14F-4D97-AF65-F5344CB8AC3E}">
        <p14:creationId xmlns:p14="http://schemas.microsoft.com/office/powerpoint/2010/main" val="98449374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40C7BE7F3C9B984B8574D0798E742B1C" ma:contentTypeVersion="16" ma:contentTypeDescription="Skapa ett nytt dokument." ma:contentTypeScope="" ma:versionID="1966ee2af5084b5784c1bb250dd3a3e7">
  <xsd:schema xmlns:xsd="http://www.w3.org/2001/XMLSchema" xmlns:xs="http://www.w3.org/2001/XMLSchema" xmlns:p="http://schemas.microsoft.com/office/2006/metadata/properties" xmlns:ns2="6ae35059-08e5-409e-863f-56d10b648a3a" xmlns:ns3="1b12303e-219e-4b13-9cd4-e669e7a68aa1" xmlns:ns4="b257ad21-3e7a-46a1-8363-4fc1aad7df71" targetNamespace="http://schemas.microsoft.com/office/2006/metadata/properties" ma:root="true" ma:fieldsID="558281f158db566e211feccd8eb2a084" ns2:_="" ns3:_="" ns4:_="">
    <xsd:import namespace="6ae35059-08e5-409e-863f-56d10b648a3a"/>
    <xsd:import namespace="1b12303e-219e-4b13-9cd4-e669e7a68aa1"/>
    <xsd:import namespace="b257ad21-3e7a-46a1-8363-4fc1aad7df7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OCR" minOccurs="0"/>
                <xsd:element ref="ns3:SharedWithUsers" minOccurs="0"/>
                <xsd:element ref="ns3:SharedWithDetails" minOccurs="0"/>
                <xsd:element ref="ns2:lcf76f155ced4ddcb4097134ff3c332f" minOccurs="0"/>
                <xsd:element ref="ns4:TaxCatchAll"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e35059-08e5-409e-863f-56d10b648a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Bildmarkeringar" ma:readOnly="false" ma:fieldId="{5cf76f15-5ced-4ddc-b409-7134ff3c332f}" ma:taxonomyMulti="true" ma:sspId="553a1701-6962-47c0-9906-fb1769818b0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b12303e-219e-4b13-9cd4-e669e7a68aa1" elementFormDefault="qualified">
    <xsd:import namespace="http://schemas.microsoft.com/office/2006/documentManagement/types"/>
    <xsd:import namespace="http://schemas.microsoft.com/office/infopath/2007/PartnerControls"/>
    <xsd:element name="SharedWithUsers" ma:index="17"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at med informa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257ad21-3e7a-46a1-8363-4fc1aad7df71"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ea23d64b-a859-4ca6-b1c8-c25e8da56754}" ma:internalName="TaxCatchAll" ma:showField="CatchAllData" ma:web="1b12303e-219e-4b13-9cd4-e669e7a68aa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ae35059-08e5-409e-863f-56d10b648a3a">
      <Terms xmlns="http://schemas.microsoft.com/office/infopath/2007/PartnerControls"/>
    </lcf76f155ced4ddcb4097134ff3c332f>
    <TaxCatchAll xmlns="b257ad21-3e7a-46a1-8363-4fc1aad7df7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5BD24D-800D-434A-98F2-5B6E12DB23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e35059-08e5-409e-863f-56d10b648a3a"/>
    <ds:schemaRef ds:uri="1b12303e-219e-4b13-9cd4-e669e7a68aa1"/>
    <ds:schemaRef ds:uri="b257ad21-3e7a-46a1-8363-4fc1aad7df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653A69A-81BE-4F8B-940E-963CF9AC02A5}">
  <ds:schemaRefs>
    <ds:schemaRef ds:uri="http://purl.org/dc/elements/1.1/"/>
    <ds:schemaRef ds:uri="http://purl.org/dc/terms/"/>
    <ds:schemaRef ds:uri="http://purl.org/dc/dcmitype/"/>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 ds:uri="6ae35059-08e5-409e-863f-56d10b648a3a"/>
    <ds:schemaRef ds:uri="b257ad21-3e7a-46a1-8363-4fc1aad7df71"/>
  </ds:schemaRefs>
</ds:datastoreItem>
</file>

<file path=customXml/itemProps3.xml><?xml version="1.0" encoding="utf-8"?>
<ds:datastoreItem xmlns:ds="http://schemas.openxmlformats.org/officeDocument/2006/customXml" ds:itemID="{B772C5AC-0195-47DC-A30F-47156B9B58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715</TotalTime>
  <Words>803</Words>
  <Application>Microsoft Office PowerPoint</Application>
  <PresentationFormat>Bredbild</PresentationFormat>
  <Paragraphs>91</Paragraphs>
  <Slides>1</Slides>
  <Notes>1</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vt:i4>
      </vt:variant>
    </vt:vector>
  </HeadingPairs>
  <TitlesOfParts>
    <vt:vector size="6" baseType="lpstr">
      <vt:lpstr>Arial</vt:lpstr>
      <vt:lpstr>Calibri</vt:lpstr>
      <vt:lpstr>Calibri Light</vt:lpstr>
      <vt:lpstr>Wingdings</vt:lpstr>
      <vt:lpstr>Office-tema</vt:lpstr>
      <vt:lpstr>PowerPoint-presentation</vt:lpstr>
    </vt:vector>
  </TitlesOfParts>
  <Company>Enköpings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Kristin Lindqvist</dc:creator>
  <cp:lastModifiedBy>Linda Kjellman</cp:lastModifiedBy>
  <cp:revision>64</cp:revision>
  <cp:lastPrinted>2018-06-26T08:11:20Z</cp:lastPrinted>
  <dcterms:created xsi:type="dcterms:W3CDTF">2014-10-28T09:30:19Z</dcterms:created>
  <dcterms:modified xsi:type="dcterms:W3CDTF">2023-09-01T08:02:26Z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0x01010040C7BE7F3C9B984B8574D0798E742B1C</vt:lpwstr>
  </property>
</Properties>
</file>